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7"/>
  </p:notesMasterIdLst>
  <p:sldIdLst>
    <p:sldId id="257" r:id="rId2"/>
    <p:sldId id="309" r:id="rId3"/>
    <p:sldId id="259" r:id="rId4"/>
    <p:sldId id="260" r:id="rId5"/>
    <p:sldId id="261" r:id="rId6"/>
    <p:sldId id="317" r:id="rId7"/>
    <p:sldId id="263" r:id="rId8"/>
    <p:sldId id="264" r:id="rId9"/>
    <p:sldId id="315" r:id="rId10"/>
    <p:sldId id="266" r:id="rId11"/>
    <p:sldId id="267" r:id="rId12"/>
    <p:sldId id="268" r:id="rId13"/>
    <p:sldId id="269" r:id="rId14"/>
    <p:sldId id="270" r:id="rId15"/>
    <p:sldId id="298" r:id="rId16"/>
    <p:sldId id="272" r:id="rId17"/>
    <p:sldId id="343" r:id="rId18"/>
    <p:sldId id="273" r:id="rId19"/>
    <p:sldId id="344" r:id="rId20"/>
    <p:sldId id="345" r:id="rId21"/>
    <p:sldId id="346" r:id="rId22"/>
    <p:sldId id="347" r:id="rId23"/>
    <p:sldId id="348" r:id="rId24"/>
    <p:sldId id="322" r:id="rId25"/>
    <p:sldId id="323" r:id="rId26"/>
    <p:sldId id="324" r:id="rId27"/>
    <p:sldId id="325" r:id="rId28"/>
    <p:sldId id="327" r:id="rId29"/>
    <p:sldId id="328" r:id="rId30"/>
    <p:sldId id="329" r:id="rId31"/>
    <p:sldId id="330" r:id="rId32"/>
    <p:sldId id="331" r:id="rId33"/>
    <p:sldId id="332" r:id="rId34"/>
    <p:sldId id="349" r:id="rId35"/>
    <p:sldId id="350" r:id="rId36"/>
    <p:sldId id="335" r:id="rId37"/>
    <p:sldId id="336" r:id="rId38"/>
    <p:sldId id="337" r:id="rId39"/>
    <p:sldId id="338" r:id="rId40"/>
    <p:sldId id="339" r:id="rId41"/>
    <p:sldId id="340" r:id="rId42"/>
    <p:sldId id="351" r:id="rId43"/>
    <p:sldId id="342" r:id="rId44"/>
    <p:sldId id="352" r:id="rId45"/>
    <p:sldId id="312"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11" autoAdjust="0"/>
    <p:restoredTop sz="91623" autoAdjust="0"/>
  </p:normalViewPr>
  <p:slideViewPr>
    <p:cSldViewPr snapToGrid="0">
      <p:cViewPr varScale="1">
        <p:scale>
          <a:sx n="79" d="100"/>
          <a:sy n="79" d="100"/>
        </p:scale>
        <p:origin x="96" y="264"/>
      </p:cViewPr>
      <p:guideLst/>
    </p:cSldViewPr>
  </p:slideViewPr>
  <p:notesTextViewPr>
    <p:cViewPr>
      <p:scale>
        <a:sx n="1" d="1"/>
        <a:sy n="1" d="1"/>
      </p:scale>
      <p:origin x="0" y="0"/>
    </p:cViewPr>
  </p:notesTextViewPr>
  <p:sorterViewPr>
    <p:cViewPr>
      <p:scale>
        <a:sx n="53" d="100"/>
        <a:sy n="53" d="100"/>
      </p:scale>
      <p:origin x="0" y="-106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51D718C0-36E9-419E-A361-6DA5D1512D05}" type="presOf" srcId="{54D63190-354F-4AA9-B50B-011B9721636D}" destId="{DA176B0F-C08A-4A33-89C2-CF9DB2BC5B85}" srcOrd="0" destOrd="0" presId="urn:microsoft.com/office/officeart/2005/8/layout/cycle4"/>
    <dgm:cxn modelId="{116A445A-92FC-46B2-B983-22F33D010640}" type="presOf" srcId="{539E191F-0BB2-46E4-8F50-120EB2270678}" destId="{25230793-8DC3-4E22-A6CE-F2BD6302AF9E}" srcOrd="1" destOrd="0"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39BBD1B7-912A-48FC-B60F-8AFC49226998}" type="presOf" srcId="{7A83D0A3-1052-436D-BF7B-3340E0F60B51}" destId="{D573678D-282D-4114-AEA7-55EC4D059378}" srcOrd="1" destOrd="2" presId="urn:microsoft.com/office/officeart/2005/8/layout/cycle4"/>
    <dgm:cxn modelId="{B12BD917-551F-4AE8-B164-866F03E81289}" type="presOf" srcId="{E10F7585-F607-45B6-ABC4-D0BBA73176F7}" destId="{97EBBB09-C605-428E-B4D5-5D341D722D1B}"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85DF7436-A202-40FD-820B-A2E32D6DE681}" type="presOf" srcId="{33130A36-331D-492B-A2B9-3B035E5C3AEA}" destId="{25230793-8DC3-4E22-A6CE-F2BD6302AF9E}" srcOrd="1" destOrd="3" presId="urn:microsoft.com/office/officeart/2005/8/layout/cycle4"/>
    <dgm:cxn modelId="{62B4A67D-7EC9-4483-B8F3-0642EEE64905}" type="presOf" srcId="{AA3DFAE0-EFE4-432A-871A-19FF3A8BF81B}" destId="{97EBBB09-C605-428E-B4D5-5D341D722D1B}" srcOrd="0" destOrd="0"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7207C67A-D120-462D-9AD2-26A6EC63418A}" srcId="{54D63190-354F-4AA9-B50B-011B9721636D}" destId="{C6B2B255-974A-48D3-A1FF-2C5CDCF02950}" srcOrd="0" destOrd="0" parTransId="{E15346D5-8AEF-4E9F-B7C6-9E8319FAD66F}" sibTransId="{5F56A02F-2AA2-419B-98A3-989AE60EBCE9}"/>
    <dgm:cxn modelId="{955EAB0C-8884-4C60-9AA9-87FEB52DCC4E}" type="presOf" srcId="{BD0859A0-7B99-4E8B-81AF-13A2F04C0727}" destId="{D573678D-282D-4114-AEA7-55EC4D059378}" srcOrd="1" destOrd="1" presId="urn:microsoft.com/office/officeart/2005/8/layout/cycle4"/>
    <dgm:cxn modelId="{0784A9C6-6D4E-4CEF-AB4E-A71E88AAFF09}" srcId="{F5F9F27C-7551-44FF-9498-E9623D2F95CF}" destId="{8C255707-E1E6-4DC5-9FC0-3164AFD01C0F}" srcOrd="3" destOrd="0" parTransId="{08F71F6D-1AF7-46DA-8684-BE640D93B3E8}" sibTransId="{BA8544F5-C1C3-4382-9509-845823793045}"/>
    <dgm:cxn modelId="{541FB4D1-9BBA-41C1-A2CC-E13BA9086784}" type="presOf" srcId="{232878EC-7D69-41A7-B5F5-23AB9A62F16B}" destId="{97EBBB09-C605-428E-B4D5-5D341D722D1B}" srcOrd="0" destOrd="1"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3D6E09E7-ADF7-41F2-83CA-B31C359967F2}" type="presOf" srcId="{8CE2C64A-8AEF-4BED-B49E-5157B2484FD7}" destId="{25230793-8DC3-4E22-A6CE-F2BD6302AF9E}" srcOrd="1" destOrd="1" presId="urn:microsoft.com/office/officeart/2005/8/layout/cycle4"/>
    <dgm:cxn modelId="{0389EE6C-FF7E-4BE1-8BDC-F7970D2744F0}" type="presOf" srcId="{8C255707-E1E6-4DC5-9FC0-3164AFD01C0F}" destId="{E755D798-17A5-4899-8BF3-FF168C9F2E40}" srcOrd="0" destOrd="3" presId="urn:microsoft.com/office/officeart/2005/8/layout/cycle4"/>
    <dgm:cxn modelId="{F724ADF5-417A-4318-A916-C952FC77EEFC}" type="presOf" srcId="{AA3DFAE0-EFE4-432A-871A-19FF3A8BF81B}" destId="{0CCA811F-7182-44F5-93A8-A6E5CF43FBDD}" srcOrd="1" destOrd="0"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6D596CC5-7862-4C45-AFB1-A9DD22917517}" type="presOf" srcId="{A396FFD2-89B6-4576-9963-C303D5855532}" destId="{97EBBB09-C605-428E-B4D5-5D341D722D1B}" srcOrd="0" destOrd="2" presId="urn:microsoft.com/office/officeart/2005/8/layout/cycle4"/>
    <dgm:cxn modelId="{02A2265E-3697-488E-8FC5-695C3BC8FA11}" type="presOf" srcId="{F5F9F27C-7551-44FF-9498-E9623D2F95CF}" destId="{EF5D0542-E893-4872-BC12-6F120AB6EDD3}" srcOrd="0" destOrd="0" presId="urn:microsoft.com/office/officeart/2005/8/layout/cycle4"/>
    <dgm:cxn modelId="{F542698D-8EF9-4533-A2E0-E065CE6E7D97}" srcId="{C6B2B255-974A-48D3-A1FF-2C5CDCF02950}" destId="{232878EC-7D69-41A7-B5F5-23AB9A62F16B}" srcOrd="1" destOrd="0" parTransId="{7D427CC7-2E70-48E3-9023-C376C3A5D71B}" sibTransId="{6952CA28-E282-45C4-BB4E-43FA057EB18C}"/>
    <dgm:cxn modelId="{4C14444D-A49B-4D6C-A436-424A218236EF}" type="presOf" srcId="{798F1780-0B00-42BD-8093-54093EC05B57}" destId="{E755D798-17A5-4899-8BF3-FF168C9F2E40}" srcOrd="0" destOrd="0" presId="urn:microsoft.com/office/officeart/2005/8/layout/cycle4"/>
    <dgm:cxn modelId="{57CE3047-2F02-4044-935A-4D50D5209F1C}" type="presOf" srcId="{232878EC-7D69-41A7-B5F5-23AB9A62F16B}" destId="{0CCA811F-7182-44F5-93A8-A6E5CF43FBDD}" srcOrd="1" destOrd="1"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74121B28-F1AC-48AF-AB71-CFD034A8DE00}" srcId="{54D63190-354F-4AA9-B50B-011B9721636D}" destId="{F5F9F27C-7551-44FF-9498-E9623D2F95CF}" srcOrd="3" destOrd="0" parTransId="{B27AF8CC-6CC9-49FE-A97D-22389DBDF8A6}" sibTransId="{684AA293-DE60-4F71-8A5A-7E269126D2F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2D5A5EF6-7649-4557-B7FE-9C97C5FDAE47}" type="presOf" srcId="{948D7944-47EF-48D4-906F-58A70505FC0F}" destId="{28AC4FCA-51BA-4FD5-9A66-45731889E67B}" srcOrd="1" destOrd="1" presId="urn:microsoft.com/office/officeart/2005/8/layout/cycle4"/>
    <dgm:cxn modelId="{71BACF8E-3D1E-4EFE-A027-738718E60659}" type="presOf" srcId="{17EA943E-4D47-4FDC-9360-E5E0FE9B3B83}" destId="{613E5773-5317-4AE7-92A4-8BD139CF449E}" srcOrd="0" destOrd="0" presId="urn:microsoft.com/office/officeart/2005/8/layout/cycle4"/>
    <dgm:cxn modelId="{7DC9128A-BEB5-49D2-8773-B23C0B1EA69D}" type="presOf" srcId="{539E191F-0BB2-46E4-8F50-120EB2270678}" destId="{B0277768-1483-4A2D-B842-BCD6A2F32ED4}" srcOrd="0" destOrd="0" presId="urn:microsoft.com/office/officeart/2005/8/layout/cycle4"/>
    <dgm:cxn modelId="{E7AA82C3-8A8C-45EB-BA2D-8925F26BC29C}" type="presOf" srcId="{33130A36-331D-492B-A2B9-3B035E5C3AEA}" destId="{B0277768-1483-4A2D-B842-BCD6A2F32ED4}" srcOrd="0" destOrd="3" presId="urn:microsoft.com/office/officeart/2005/8/layout/cycle4"/>
    <dgm:cxn modelId="{672C07D4-F752-4952-A798-48D16DF9E37B}" type="presOf" srcId="{6947345F-1DAC-4EC7-81E0-5415D6B8505B}" destId="{D139E5FE-B4EE-495C-B82E-AD6DE9895555}"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65DC6742-1C72-4A20-8CE0-A38560653688}" type="presOf" srcId="{6947345F-1DAC-4EC7-81E0-5415D6B8505B}" destId="{28AC4FCA-51BA-4FD5-9A66-45731889E67B}" srcOrd="1"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88B9BE0D-6645-4187-8F47-5C090B83931B}" srcId="{17EA943E-4D47-4FDC-9360-E5E0FE9B3B83}" destId="{33130A36-331D-492B-A2B9-3B035E5C3AEA}" srcOrd="3" destOrd="0" parTransId="{218233BD-D553-4B79-AC93-2AEE4BB0173B}" sibTransId="{F8E67C82-BC29-4E60-9AA6-9E99116BFBDD}"/>
    <dgm:cxn modelId="{5AFADD1E-C83D-4645-B89E-D8305592EB27}" type="presOf" srcId="{E10F7585-F607-45B6-ABC4-D0BBA73176F7}" destId="{0CCA811F-7182-44F5-93A8-A6E5CF43FBDD}" srcOrd="1" destOrd="3" presId="urn:microsoft.com/office/officeart/2005/8/layout/cycle4"/>
    <dgm:cxn modelId="{FBADC7E7-A743-46C5-AEA7-80D3AEA4810E}" type="presOf" srcId="{AFB5D755-3CC4-42AC-BF76-ADC9947A8A50}" destId="{D139E5FE-B4EE-495C-B82E-AD6DE9895555}" srcOrd="0" destOrd="3" presId="urn:microsoft.com/office/officeart/2005/8/layout/cycle4"/>
    <dgm:cxn modelId="{087BA629-A154-4D55-AC51-C172D654EB6A}" srcId="{0490D5F4-D84E-4368-AC5E-23E00E41BD3C}" destId="{948D7944-47EF-48D4-906F-58A70505FC0F}" srcOrd="1" destOrd="0" parTransId="{10E04433-41BD-4482-8B33-A08334CD52F1}" sibTransId="{A01ABBAD-38E1-4F59-9EC9-E13A518B490E}"/>
    <dgm:cxn modelId="{A466108D-AEEB-4EE5-B392-2291A7F82590}" srcId="{F5F9F27C-7551-44FF-9498-E9623D2F95CF}" destId="{798F1780-0B00-42BD-8093-54093EC05B57}" srcOrd="0" destOrd="0" parTransId="{A9293ECA-CB4C-40AA-ABA9-6EEA86BE301B}" sibTransId="{715E6647-DAD6-4F30-894A-C077168F9FDE}"/>
    <dgm:cxn modelId="{E8F918C1-EEDA-43E7-87BE-3BE50DA3B0DD}" srcId="{0490D5F4-D84E-4368-AC5E-23E00E41BD3C}" destId="{A9B62E56-D80E-46C2-8199-0D454495EF60}" srcOrd="2" destOrd="0" parTransId="{474C8B7D-3035-46A8-8F33-E5D6B4EDB21F}" sibTransId="{78A09E30-E07D-4E94-9BB4-A2630F9D1CFE}"/>
    <dgm:cxn modelId="{F82E2191-794A-4ED2-A150-622F31130988}" type="presOf" srcId="{AFB5D755-3CC4-42AC-BF76-ADC9947A8A50}" destId="{28AC4FCA-51BA-4FD5-9A66-45731889E67B}" srcOrd="1" destOrd="3" presId="urn:microsoft.com/office/officeart/2005/8/layout/cycle4"/>
    <dgm:cxn modelId="{525EBDDD-096A-4741-9E92-856E17E24FF1}" srcId="{17EA943E-4D47-4FDC-9360-E5E0FE9B3B83}" destId="{8CE2C64A-8AEF-4BED-B49E-5157B2484FD7}" srcOrd="1" destOrd="0" parTransId="{1E826D00-92ED-4C8C-A9DE-E812350BE989}" sibTransId="{9F4F7F37-1906-4D56-8ABE-1C4F217DF6D0}"/>
    <dgm:cxn modelId="{3A63A63E-9835-4F22-B7B0-C00E8A04A36F}" type="presOf" srcId="{A9B62E56-D80E-46C2-8199-0D454495EF60}" destId="{28AC4FCA-51BA-4FD5-9A66-45731889E67B}" srcOrd="1" destOrd="2"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967C13FC-A48E-4CF7-B8BE-097339F805D6}" srcId="{F5F9F27C-7551-44FF-9498-E9623D2F95CF}" destId="{BD0859A0-7B99-4E8B-81AF-13A2F04C0727}" srcOrd="1" destOrd="0" parTransId="{EEDA9F5C-2965-4F1B-A927-77AF74428CB5}" sibTransId="{9CF02FB0-035D-46E5-A889-9A602B75B7B3}"/>
    <dgm:cxn modelId="{B1E243C7-BF49-4C41-8994-5C6E0FE54812}" type="presOf" srcId="{A396FFD2-89B6-4576-9963-C303D5855532}" destId="{0CCA811F-7182-44F5-93A8-A6E5CF43FBDD}" srcOrd="1" destOrd="2" presId="urn:microsoft.com/office/officeart/2005/8/layout/cycle4"/>
    <dgm:cxn modelId="{716CDD08-0B00-4101-A4B7-A98C42979ED4}" type="presOf" srcId="{BD0859A0-7B99-4E8B-81AF-13A2F04C0727}" destId="{E755D798-17A5-4899-8BF3-FF168C9F2E40}" srcOrd="0" destOrd="1" presId="urn:microsoft.com/office/officeart/2005/8/layout/cycle4"/>
    <dgm:cxn modelId="{105822E2-D6CB-4042-B2ED-E2A976C67072}" type="presOf" srcId="{948D7944-47EF-48D4-906F-58A70505FC0F}" destId="{D139E5FE-B4EE-495C-B82E-AD6DE9895555}" srcOrd="0"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7349757B-2E7C-46B3-9279-03DF2E702E37}" type="presOf" srcId="{C6B2B255-974A-48D3-A1FF-2C5CDCF02950}" destId="{A386B786-4E95-41BE-9C1D-D0A578654960}"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C570398-4CB3-4DA8-8555-A98F1D40745A}" type="presOf" srcId="{0490D5F4-D84E-4368-AC5E-23E00E41BD3C}" destId="{F8873AD0-D4EC-4C7E-98CE-4399B5992B88}" srcOrd="0" destOrd="0" presId="urn:microsoft.com/office/officeart/2005/8/layout/cycle4"/>
    <dgm:cxn modelId="{26F09BC1-3A17-4BD8-9B37-97D30D3C922F}" type="presOf" srcId="{8C255707-E1E6-4DC5-9FC0-3164AFD01C0F}" destId="{D573678D-282D-4114-AEA7-55EC4D059378}" srcOrd="1" destOrd="3"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68A5AF4-F48E-46A9-A3F5-EE1EFB79FDB6}" srcId="{0490D5F4-D84E-4368-AC5E-23E00E41BD3C}" destId="{6947345F-1DAC-4EC7-81E0-5415D6B8505B}" srcOrd="0" destOrd="0" parTransId="{871A9F07-A9A9-4EBB-AA46-2AE455226A0B}" sibTransId="{FC3DDBCB-F437-448B-BAB7-0AD4025B2BD6}"/>
    <dgm:cxn modelId="{A3484BA1-FFD2-4084-9028-8CB52041DE37}" srcId="{C6B2B255-974A-48D3-A1FF-2C5CDCF02950}" destId="{AA3DFAE0-EFE4-432A-871A-19FF3A8BF81B}" srcOrd="0" destOrd="0" parTransId="{4089CD99-4B42-46FE-9F49-378430950F96}" sibTransId="{EE9F2D20-6ACA-428F-BAA3-1349CD687285}"/>
    <dgm:cxn modelId="{B1F91F6C-69D9-4677-B8DE-8645DCADF502}" type="presOf" srcId="{49F660B3-86E6-40E5-9A62-679E3878AC76}" destId="{E755D798-17A5-4899-8BF3-FF168C9F2E40}" srcOrd="0" destOrd="4" presId="urn:microsoft.com/office/officeart/2005/8/layout/cycle4"/>
    <dgm:cxn modelId="{72AF7DD5-028C-4D79-9599-79CD624F8C16}" type="presOf" srcId="{7A83D0A3-1052-436D-BF7B-3340E0F60B51}" destId="{E755D798-17A5-4899-8BF3-FF168C9F2E40}" srcOrd="0"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915F307A-CA46-474A-90F5-0130BBD3F7D7}" type="presOf" srcId="{7AC07A74-C07F-416D-BD5F-9E5B6DBC0BB9}" destId="{73978B89-55E0-4727-AFEC-3DA78C34A0DD}"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3/13/2017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40</a:t>
            </a:fld>
            <a:endParaRPr lang="en-US" altLang="en-US"/>
          </a:p>
        </p:txBody>
      </p:sp>
    </p:spTree>
    <p:extLst>
      <p:ext uri="{BB962C8B-B14F-4D97-AF65-F5344CB8AC3E}">
        <p14:creationId xmlns:p14="http://schemas.microsoft.com/office/powerpoint/2010/main" val="168963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41</a:t>
            </a:fld>
            <a:endParaRPr lang="en-US" altLang="en-US"/>
          </a:p>
        </p:txBody>
      </p:sp>
    </p:spTree>
    <p:extLst>
      <p:ext uri="{BB962C8B-B14F-4D97-AF65-F5344CB8AC3E}">
        <p14:creationId xmlns:p14="http://schemas.microsoft.com/office/powerpoint/2010/main" val="2415218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43</a:t>
            </a:fld>
            <a:endParaRPr lang="en-US" altLang="en-US"/>
          </a:p>
        </p:txBody>
      </p:sp>
    </p:spTree>
    <p:extLst>
      <p:ext uri="{BB962C8B-B14F-4D97-AF65-F5344CB8AC3E}">
        <p14:creationId xmlns:p14="http://schemas.microsoft.com/office/powerpoint/2010/main" val="3248616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92872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58169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p:sp>
      <p:sp>
        <p:nvSpPr>
          <p:cNvPr id="14643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1906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36</a:t>
            </a:fld>
            <a:endParaRPr lang="en-US" altLang="en-US"/>
          </a:p>
        </p:txBody>
      </p:sp>
    </p:spTree>
    <p:extLst>
      <p:ext uri="{BB962C8B-B14F-4D97-AF65-F5344CB8AC3E}">
        <p14:creationId xmlns:p14="http://schemas.microsoft.com/office/powerpoint/2010/main" val="1084753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37</a:t>
            </a:fld>
            <a:endParaRPr lang="en-US" altLang="en-US"/>
          </a:p>
        </p:txBody>
      </p:sp>
    </p:spTree>
    <p:extLst>
      <p:ext uri="{BB962C8B-B14F-4D97-AF65-F5344CB8AC3E}">
        <p14:creationId xmlns:p14="http://schemas.microsoft.com/office/powerpoint/2010/main" val="2377310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38</a:t>
            </a:fld>
            <a:endParaRPr lang="en-US" altLang="en-US"/>
          </a:p>
        </p:txBody>
      </p:sp>
    </p:spTree>
    <p:extLst>
      <p:ext uri="{BB962C8B-B14F-4D97-AF65-F5344CB8AC3E}">
        <p14:creationId xmlns:p14="http://schemas.microsoft.com/office/powerpoint/2010/main" val="2930616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900" b="1"/>
          </a:p>
          <a:p>
            <a:r>
              <a:rPr lang="en-US" altLang="en-US" sz="2900" b="1"/>
              <a:t>There is not a substitute for a highly-training and QUALIFIED teacher for students at </a:t>
            </a:r>
            <a:r>
              <a:rPr lang="en-US" altLang="en-US" sz="2900" b="1" u="sng"/>
              <a:t>any</a:t>
            </a:r>
            <a:r>
              <a:rPr lang="en-US" altLang="en-US" sz="2900" b="1"/>
              <a:t> tier.</a:t>
            </a:r>
          </a:p>
        </p:txBody>
      </p:sp>
      <p:sp>
        <p:nvSpPr>
          <p:cNvPr id="137220"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39</a:t>
            </a:fld>
            <a:endParaRPr lang="en-US" altLang="en-US"/>
          </a:p>
        </p:txBody>
      </p:sp>
    </p:spTree>
    <p:extLst>
      <p:ext uri="{BB962C8B-B14F-4D97-AF65-F5344CB8AC3E}">
        <p14:creationId xmlns:p14="http://schemas.microsoft.com/office/powerpoint/2010/main" val="1160964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2BFC3B9-9F04-487E-9833-4EA26E2EAC9E}" type="datetime1">
              <a:rPr lang="en-US" smtClean="0"/>
              <a:t>3/13/2017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547549-9A32-4E0A-AE03-96E11B59A09F}" type="datetime1">
              <a:rPr lang="en-US" smtClean="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87BDDA-D672-4F82-B4F9-1AC49A69AC46}" type="datetime1">
              <a:rPr lang="en-US" smtClean="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C64633-5F71-4E4C-8803-B28B92D905D5}" type="datetime1">
              <a:rPr lang="en-US" smtClean="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B6BF4E-9A2E-4AE2-AAC0-29A1674FBDA1}" type="datetime1">
              <a:rPr lang="en-US" smtClean="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824377-F0F4-42A9-80C8-632B5FB23A0F}" type="datetime1">
              <a:rPr lang="en-US" smtClean="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8257CF-484B-453C-B04A-40FDBAEA5C0E}" type="datetime1">
              <a:rPr lang="en-US" smtClean="0"/>
              <a:t>3/13/2017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B19EC4-C5FA-449A-BE52-F0D5700E0F08}" type="datetime1">
              <a:rPr lang="en-US" smtClean="0"/>
              <a:t>3/13/2017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92305B-C230-4AC7-9D8D-A637A4E11F66}" type="datetime1">
              <a:rPr lang="en-US" smtClean="0"/>
              <a:t>3/13/2017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34A5ED4-BEFA-4C49-9D0F-43F2BFC02CFB}" type="datetime1">
              <a:rPr lang="en-US" smtClean="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002FAF8-9E51-44F3-9139-AA912B0ADD88}" type="datetime1">
              <a:rPr lang="en-US" smtClean="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86828E8A-83C3-4327-8D0F-64AB1F0ADA6A}" type="datetime1">
              <a:rPr lang="en-US" smtClean="0"/>
              <a:t>3/13/2017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shanahanonliteracy.com/2015/08/why-we-need-to-teach-reading-and-writing.html"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847725" y="1438275"/>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pic>
        <p:nvPicPr>
          <p:cNvPr id="4" name="Picture 3" descr="Organize-Your-Room-and-School-Work-(for-Teens)-Step-29.jpg"/>
          <p:cNvPicPr>
            <a:picLocks noChangeAspect="1"/>
          </p:cNvPicPr>
          <p:nvPr/>
        </p:nvPicPr>
        <p:blipFill>
          <a:blip r:embed="rId2"/>
          <a:stretch>
            <a:fillRect/>
          </a:stretch>
        </p:blipFill>
        <p:spPr>
          <a:xfrm>
            <a:off x="9039225" y="2438400"/>
            <a:ext cx="2743200" cy="2057400"/>
          </a:xfrm>
          <a:prstGeom prst="rect">
            <a:avLst/>
          </a:prstGeom>
        </p:spPr>
      </p:pic>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3"/>
          <p:cNvSpPr>
            <a:spLocks noGrp="1"/>
          </p:cNvSpPr>
          <p:nvPr>
            <p:ph type="title"/>
          </p:nvPr>
        </p:nvSpPr>
        <p:spPr>
          <a:xfrm>
            <a:off x="1916544" y="1350387"/>
            <a:ext cx="7809347" cy="2716212"/>
          </a:xfrm>
        </p:spPr>
        <p:txBody>
          <a:bodyPr/>
          <a:lstStyle/>
          <a:p>
            <a:pPr eaLnBrk="1" hangingPunct="1"/>
            <a:r>
              <a:rPr lang="en-US" altLang="en-US" dirty="0"/>
              <a:t>Let’s take a   </a:t>
            </a:r>
            <a:r>
              <a:rPr lang="en-US" altLang="en-US" sz="7200" dirty="0"/>
              <a:t>look</a:t>
            </a:r>
            <a:r>
              <a:rPr lang="en-US" altLang="en-US" dirty="0"/>
              <a:t>    </a:t>
            </a:r>
            <a:r>
              <a:rPr lang="en-US" altLang="en-US" dirty="0" smtClean="0"/>
              <a:t>at CAP #2</a:t>
            </a:r>
            <a:endParaRPr lang="en-US" alt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7381" y="1350387"/>
            <a:ext cx="3412836" cy="3555037"/>
          </a:xfrm>
          <a:prstGeom prst="rect">
            <a:avLst/>
          </a:prstGeom>
        </p:spPr>
      </p:pic>
      <p:sp>
        <p:nvSpPr>
          <p:cNvPr id="6" name="Rectangle 5"/>
          <p:cNvSpPr/>
          <p:nvPr/>
        </p:nvSpPr>
        <p:spPr>
          <a:xfrm>
            <a:off x="1883630" y="5112327"/>
            <a:ext cx="9047606" cy="646331"/>
          </a:xfrm>
          <a:prstGeom prst="rect">
            <a:avLst/>
          </a:prstGeom>
        </p:spPr>
        <p:txBody>
          <a:bodyPr wrap="square">
            <a:spAutoFit/>
          </a:bodyPr>
          <a:lstStyle/>
          <a:p>
            <a:pPr defTabSz="914400"/>
            <a:r>
              <a:rPr lang="en-US" altLang="en-US" sz="3600" b="1" i="1" dirty="0">
                <a:solidFill>
                  <a:srgbClr val="7030A0"/>
                </a:solidFill>
                <a:latin typeface="Calibri" panose="020F0502020204030204" pitchFamily="34" charset="0"/>
              </a:rPr>
              <a:t>Retelling for Comprehension Teaching Process</a:t>
            </a:r>
            <a:endParaRPr lang="en-US" altLang="en-US" sz="3600" b="1" i="1" dirty="0">
              <a:latin typeface="Calibri" panose="020F0502020204030204" pitchFamily="34" charset="0"/>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823816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18</a:t>
            </a:fld>
            <a:endParaRPr lang="en-US" dirty="0"/>
          </a:p>
        </p:txBody>
      </p:sp>
      <p:sp>
        <p:nvSpPr>
          <p:cNvPr id="2" name="Right Arrow 1"/>
          <p:cNvSpPr/>
          <p:nvPr/>
        </p:nvSpPr>
        <p:spPr>
          <a:xfrm>
            <a:off x="409303" y="5155474"/>
            <a:ext cx="1267097" cy="1219200"/>
          </a:xfrm>
          <a:prstGeom prst="rightArrow">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smtClean="0"/>
              <a:t>Writing about Text</a:t>
            </a:r>
            <a:endParaRPr lang="en-US" sz="1200"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a:xfrm>
            <a:off x="1481138" y="344633"/>
            <a:ext cx="9906000" cy="4876800"/>
          </a:xfrm>
        </p:spPr>
        <p:txBody>
          <a:bodyPr/>
          <a:lstStyle/>
          <a:p>
            <a:pPr marL="342900" indent="-342900" algn="ctr">
              <a:spcBef>
                <a:spcPts val="500"/>
              </a:spcBef>
              <a:buClr>
                <a:srgbClr val="94C600"/>
              </a:buClr>
              <a:buSzPct val="76000"/>
            </a:pPr>
            <a:r>
              <a:rPr lang="en-US" altLang="en-US" sz="3500" b="1" i="1" dirty="0">
                <a:solidFill>
                  <a:schemeClr val="tx2"/>
                </a:solidFill>
              </a:rPr>
              <a:t>Shanahan on Literacy: Why we Need to Teach Reading and Writing</a:t>
            </a:r>
            <a:br>
              <a:rPr lang="en-US" altLang="en-US" sz="3500" b="1" i="1" dirty="0">
                <a:solidFill>
                  <a:schemeClr val="tx2"/>
                </a:solidFill>
              </a:rPr>
            </a:br>
            <a:r>
              <a:rPr lang="en-US" altLang="en-US" sz="3500" b="1" i="1" dirty="0"/>
              <a:t/>
            </a:r>
            <a:br>
              <a:rPr lang="en-US" altLang="en-US" sz="3500" b="1" i="1" dirty="0"/>
            </a:br>
            <a:r>
              <a:rPr lang="en-US" altLang="en-US" sz="2000" i="1" u="sng" dirty="0">
                <a:solidFill>
                  <a:srgbClr val="C00000"/>
                </a:solidFill>
                <a:hlinkClick r:id="rId2"/>
              </a:rPr>
              <a:t>http://www.shanahanonliteracy.com/2015/08/why-we-need-to-teach-reading-and-writing.html</a:t>
            </a:r>
            <a:r>
              <a:rPr lang="en-US" altLang="en-US" sz="2000" dirty="0">
                <a:solidFill>
                  <a:srgbClr val="C00000"/>
                </a:solidFill>
              </a:rPr>
              <a:t/>
            </a:r>
            <a:br>
              <a:rPr lang="en-US" altLang="en-US" sz="2000" dirty="0">
                <a:solidFill>
                  <a:srgbClr val="C00000"/>
                </a:solidFill>
              </a:rPr>
            </a:br>
            <a:endParaRPr lang="en-US" altLang="en-US" sz="2000" dirty="0">
              <a:solidFill>
                <a:srgbClr val="C00000"/>
              </a:solidFill>
            </a:endParaRPr>
          </a:p>
        </p:txBody>
      </p:sp>
      <p:sp>
        <p:nvSpPr>
          <p:cNvPr id="12697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41B36BD-1E62-4522-9CCB-01F2CBFB07EE}" type="slidenum">
              <a:rPr lang="en-US" altLang="en-US"/>
              <a:pPr/>
              <a:t>19</a:t>
            </a:fld>
            <a:endParaRPr lang="en-US" altLang="en-US"/>
          </a:p>
        </p:txBody>
      </p:sp>
      <p:pic>
        <p:nvPicPr>
          <p:cNvPr id="126980"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66012" y="3699703"/>
            <a:ext cx="189547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loud Callout 1"/>
          <p:cNvSpPr/>
          <p:nvPr/>
        </p:nvSpPr>
        <p:spPr>
          <a:xfrm rot="471605">
            <a:off x="6736849" y="3277423"/>
            <a:ext cx="3905850" cy="3020898"/>
          </a:xfrm>
          <a:prstGeom prst="cloud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2"/>
                </a:solidFill>
              </a:rPr>
              <a:t/>
            </a:r>
            <a:br>
              <a:rPr lang="en-US" dirty="0" smtClean="0">
                <a:solidFill>
                  <a:schemeClr val="accent2"/>
                </a:solidFill>
              </a:rPr>
            </a:br>
            <a:r>
              <a:rPr lang="en-US" dirty="0" smtClean="0">
                <a:solidFill>
                  <a:schemeClr val="accent4"/>
                </a:solidFill>
              </a:rPr>
              <a:t>“There is much to be learned about writing that can only come from writing instruction and writing practice. And the same can be said for writing’s impact on reading.”</a:t>
            </a:r>
            <a:endParaRPr lang="en-US" dirty="0">
              <a:solidFill>
                <a:schemeClr val="accent4"/>
              </a:solidFill>
            </a:endParaRPr>
          </a:p>
        </p:txBody>
      </p:sp>
    </p:spTree>
    <p:extLst>
      <p:ext uri="{BB962C8B-B14F-4D97-AF65-F5344CB8AC3E}">
        <p14:creationId xmlns:p14="http://schemas.microsoft.com/office/powerpoint/2010/main" val="153766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buNone/>
            </a:pPr>
            <a:r>
              <a:rPr lang="en-US" altLang="en-US" sz="2800" b="1" i="1" dirty="0">
                <a:solidFill>
                  <a:schemeClr val="tx1"/>
                </a:solidFill>
              </a:rPr>
              <a:t>Welcome</a:t>
            </a:r>
            <a:r>
              <a:rPr lang="en-US" altLang="en-US" sz="2800" dirty="0" smtClean="0">
                <a:solidFill>
                  <a:schemeClr val="tx1"/>
                </a:solidFill>
              </a:rPr>
              <a:t>!</a:t>
            </a:r>
            <a:endParaRPr lang="en-US" altLang="en-US" sz="2800" dirty="0">
              <a:solidFill>
                <a:schemeClr val="tx1"/>
              </a:solidFill>
            </a:endParaRPr>
          </a:p>
          <a:p>
            <a:pPr marL="66675" indent="0">
              <a:spcBef>
                <a:spcPts val="500"/>
              </a:spcBef>
              <a:buClr>
                <a:srgbClr val="94C600"/>
              </a:buClr>
              <a:buSzPct val="76000"/>
              <a:buFontTx/>
              <a:buChar char="•"/>
            </a:pPr>
            <a:r>
              <a:rPr lang="en-US" altLang="en-US" sz="2400" dirty="0">
                <a:solidFill>
                  <a:srgbClr val="FF0000"/>
                </a:solidFill>
              </a:rPr>
              <a:t>Review of the Literacy Project Essentials </a:t>
            </a:r>
          </a:p>
          <a:p>
            <a:pPr marL="66675" indent="0">
              <a:spcBef>
                <a:spcPts val="500"/>
              </a:spcBef>
              <a:buClr>
                <a:srgbClr val="94C600"/>
              </a:buClr>
              <a:buSzPct val="76000"/>
              <a:buFontTx/>
              <a:buChar char="•"/>
            </a:pPr>
            <a:r>
              <a:rPr lang="en-US" altLang="en-US" sz="2400" dirty="0">
                <a:solidFill>
                  <a:schemeClr val="tx1"/>
                </a:solidFill>
              </a:rPr>
              <a:t>CAP #2</a:t>
            </a:r>
          </a:p>
          <a:p>
            <a:pPr marL="66675" indent="0">
              <a:spcBef>
                <a:spcPts val="500"/>
              </a:spcBef>
              <a:buClr>
                <a:srgbClr val="94C600"/>
              </a:buClr>
              <a:buSzPct val="76000"/>
              <a:buFontTx/>
              <a:buChar char="•"/>
            </a:pPr>
            <a:r>
              <a:rPr lang="en-US" altLang="en-US" sz="2400" dirty="0">
                <a:solidFill>
                  <a:srgbClr val="FF0000"/>
                </a:solidFill>
              </a:rPr>
              <a:t>Shanahan on Literacy: Why we Need to Teach Reading and Writing</a:t>
            </a:r>
          </a:p>
          <a:p>
            <a:pPr marL="66675" indent="0">
              <a:spcBef>
                <a:spcPts val="500"/>
              </a:spcBef>
              <a:buClr>
                <a:srgbClr val="94C600"/>
              </a:buClr>
              <a:buSzPct val="76000"/>
              <a:buFontTx/>
              <a:buChar char="•"/>
            </a:pPr>
            <a:r>
              <a:rPr lang="en-US" altLang="en-US" sz="2400" dirty="0">
                <a:solidFill>
                  <a:schemeClr val="tx1"/>
                </a:solidFill>
              </a:rPr>
              <a:t>Writing to Read Introduction</a:t>
            </a:r>
          </a:p>
          <a:p>
            <a:pPr marL="638175" lvl="2">
              <a:spcBef>
                <a:spcPts val="500"/>
              </a:spcBef>
              <a:buClr>
                <a:srgbClr val="94C600"/>
              </a:buClr>
              <a:buSzPct val="76000"/>
              <a:buFontTx/>
              <a:buChar char="•"/>
            </a:pPr>
            <a:r>
              <a:rPr lang="en-US" altLang="en-US" sz="2400" i="1" dirty="0">
                <a:solidFill>
                  <a:schemeClr val="tx1"/>
                </a:solidFill>
              </a:rPr>
              <a:t>Have students write about texts they read</a:t>
            </a:r>
          </a:p>
          <a:p>
            <a:pPr marL="638175" lvl="2">
              <a:spcBef>
                <a:spcPts val="500"/>
              </a:spcBef>
              <a:buClr>
                <a:srgbClr val="94C600"/>
              </a:buClr>
              <a:buSzPct val="76000"/>
              <a:buFontTx/>
              <a:buChar char="•"/>
            </a:pPr>
            <a:r>
              <a:rPr lang="en-US" altLang="en-US" sz="2400" i="1" dirty="0">
                <a:solidFill>
                  <a:schemeClr val="tx1"/>
                </a:solidFill>
              </a:rPr>
              <a:t>CCSS and Writing</a:t>
            </a:r>
          </a:p>
          <a:p>
            <a:pPr marL="638175" lvl="2">
              <a:spcBef>
                <a:spcPts val="500"/>
              </a:spcBef>
              <a:buClr>
                <a:srgbClr val="94C600"/>
              </a:buClr>
              <a:buSzPct val="76000"/>
              <a:buFontTx/>
              <a:buChar char="•"/>
            </a:pPr>
            <a:r>
              <a:rPr lang="en-US" altLang="en-US" sz="2400" i="1" dirty="0">
                <a:solidFill>
                  <a:schemeClr val="tx1"/>
                </a:solidFill>
              </a:rPr>
              <a:t>CCSS Text Types for Writing</a:t>
            </a:r>
          </a:p>
          <a:p>
            <a:pPr marL="66675" indent="0">
              <a:spcBef>
                <a:spcPts val="500"/>
              </a:spcBef>
              <a:buClr>
                <a:srgbClr val="94C600"/>
              </a:buClr>
              <a:buSzPct val="76000"/>
              <a:buFontTx/>
              <a:buChar char="•"/>
            </a:pPr>
            <a:r>
              <a:rPr lang="en-US" altLang="en-US" sz="2400" dirty="0">
                <a:solidFill>
                  <a:srgbClr val="FF0000"/>
                </a:solidFill>
              </a:rPr>
              <a:t>Break</a:t>
            </a:r>
          </a:p>
          <a:p>
            <a:pPr marL="66675" indent="0">
              <a:spcBef>
                <a:spcPts val="500"/>
              </a:spcBef>
              <a:buClr>
                <a:srgbClr val="94C600"/>
              </a:buClr>
              <a:buSzPct val="76000"/>
              <a:buFontTx/>
              <a:buChar char="•"/>
            </a:pPr>
            <a:r>
              <a:rPr lang="en-US" altLang="en-US" sz="2400" dirty="0">
                <a:solidFill>
                  <a:schemeClr val="tx1"/>
                </a:solidFill>
              </a:rPr>
              <a:t>Opinion/Argument Writing</a:t>
            </a:r>
          </a:p>
          <a:p>
            <a:pPr marL="66675" indent="0">
              <a:spcBef>
                <a:spcPts val="500"/>
              </a:spcBef>
              <a:buClr>
                <a:srgbClr val="94C600"/>
              </a:buClr>
              <a:buSzPct val="76000"/>
              <a:buFontTx/>
              <a:buChar char="•"/>
            </a:pPr>
            <a:r>
              <a:rPr lang="en-US" altLang="en-US" sz="2400" dirty="0">
                <a:solidFill>
                  <a:srgbClr val="FF0000"/>
                </a:solidFill>
              </a:rPr>
              <a:t>Shared Written Retelling</a:t>
            </a:r>
          </a:p>
          <a:p>
            <a:pPr marL="66675" indent="0">
              <a:spcBef>
                <a:spcPts val="500"/>
              </a:spcBef>
              <a:buClr>
                <a:srgbClr val="94C600"/>
              </a:buClr>
              <a:buSzPct val="76000"/>
              <a:buFontTx/>
              <a:buChar char="•"/>
            </a:pPr>
            <a:r>
              <a:rPr lang="en-US" altLang="en-US" sz="2400" dirty="0">
                <a:solidFill>
                  <a:schemeClr val="tx1"/>
                </a:solidFill>
              </a:rPr>
              <a:t>Diagnostic Reading Case Study</a:t>
            </a:r>
          </a:p>
          <a:p>
            <a:pPr marL="66675" indent="0">
              <a:spcBef>
                <a:spcPts val="500"/>
              </a:spcBef>
              <a:buClr>
                <a:srgbClr val="94C600"/>
              </a:buClr>
              <a:buSzPct val="76000"/>
              <a:buFontTx/>
              <a:buChar char="•"/>
            </a:pPr>
            <a:r>
              <a:rPr lang="en-US" altLang="en-US" sz="2400" dirty="0">
                <a:solidFill>
                  <a:srgbClr val="FF0000"/>
                </a:solidFill>
              </a:rPr>
              <a:t>Wrap up and adjourn!</a:t>
            </a:r>
          </a:p>
          <a:p>
            <a:pPr marL="66675" indent="0">
              <a:lnSpc>
                <a:spcPct val="80000"/>
              </a:lnSpc>
              <a:spcBef>
                <a:spcPts val="500"/>
              </a:spcBef>
              <a:buClr>
                <a:srgbClr val="94C600"/>
              </a:buClr>
              <a:buSzPct val="76000"/>
              <a:buNone/>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a:xfrm>
            <a:off x="1158240" y="429491"/>
            <a:ext cx="9875520" cy="1356360"/>
          </a:xfrm>
        </p:spPr>
        <p:txBody>
          <a:bodyPr/>
          <a:lstStyle/>
          <a:p>
            <a:pPr algn="ctr" eaLnBrk="1" hangingPunct="1"/>
            <a:r>
              <a:rPr lang="en-US" altLang="en-US" dirty="0" smtClean="0">
                <a:solidFill>
                  <a:schemeClr val="tx2"/>
                </a:solidFill>
              </a:rPr>
              <a:t>Writing to Read </a:t>
            </a:r>
          </a:p>
        </p:txBody>
      </p:sp>
      <p:sp>
        <p:nvSpPr>
          <p:cNvPr id="128003" name="Content Placeholder 3"/>
          <p:cNvSpPr>
            <a:spLocks noGrp="1"/>
          </p:cNvSpPr>
          <p:nvPr>
            <p:ph idx="1"/>
          </p:nvPr>
        </p:nvSpPr>
        <p:spPr>
          <a:xfrm>
            <a:off x="1981200" y="2309741"/>
            <a:ext cx="8229600" cy="5257800"/>
          </a:xfrm>
        </p:spPr>
        <p:txBody>
          <a:bodyPr/>
          <a:lstStyle/>
          <a:p>
            <a:pPr eaLnBrk="1" hangingPunct="1"/>
            <a:r>
              <a:rPr lang="en-US" altLang="en-US" sz="3200" dirty="0" smtClean="0">
                <a:solidFill>
                  <a:schemeClr val="accent4"/>
                </a:solidFill>
              </a:rPr>
              <a:t>Contributes to deeper </a:t>
            </a:r>
            <a:r>
              <a:rPr lang="en-US" altLang="en-US" sz="3200" dirty="0" smtClean="0">
                <a:solidFill>
                  <a:schemeClr val="accent4"/>
                </a:solidFill>
              </a:rPr>
              <a:t>comprehension </a:t>
            </a:r>
            <a:endParaRPr lang="en-US" altLang="en-US" sz="3200" dirty="0" smtClean="0">
              <a:solidFill>
                <a:schemeClr val="accent4"/>
              </a:solidFill>
            </a:endParaRPr>
          </a:p>
          <a:p>
            <a:pPr eaLnBrk="1" hangingPunct="1"/>
            <a:r>
              <a:rPr lang="en-US" altLang="en-US" sz="3200" dirty="0" smtClean="0">
                <a:solidFill>
                  <a:schemeClr val="accent4"/>
                </a:solidFill>
              </a:rPr>
              <a:t>Extends thinking, arrive at new insights, and consider different </a:t>
            </a:r>
            <a:r>
              <a:rPr lang="en-US" altLang="en-US" sz="3200" dirty="0" smtClean="0">
                <a:solidFill>
                  <a:schemeClr val="accent4"/>
                </a:solidFill>
              </a:rPr>
              <a:t>perspectives </a:t>
            </a:r>
            <a:endParaRPr lang="en-US" altLang="en-US" sz="3200" dirty="0" smtClean="0">
              <a:solidFill>
                <a:schemeClr val="accent4"/>
              </a:solidFill>
            </a:endParaRPr>
          </a:p>
          <a:p>
            <a:pPr eaLnBrk="1" hangingPunct="1"/>
            <a:r>
              <a:rPr lang="en-US" altLang="en-US" sz="3200" dirty="0" smtClean="0">
                <a:solidFill>
                  <a:schemeClr val="accent4"/>
                </a:solidFill>
              </a:rPr>
              <a:t>Critical think and active engagement</a:t>
            </a:r>
          </a:p>
          <a:p>
            <a:pPr eaLnBrk="1" hangingPunct="1"/>
            <a:r>
              <a:rPr lang="en-US" altLang="en-US" sz="3200" dirty="0" smtClean="0">
                <a:solidFill>
                  <a:schemeClr val="accent4"/>
                </a:solidFill>
              </a:rPr>
              <a:t>Foster further introspection and analysis of text</a:t>
            </a:r>
          </a:p>
        </p:txBody>
      </p:sp>
      <p:sp>
        <p:nvSpPr>
          <p:cNvPr id="12800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70158C5-DD17-4082-9119-F65C0D7DC691}" type="slidenum">
              <a:rPr lang="en-US" altLang="en-US"/>
              <a:pPr/>
              <a:t>20</a:t>
            </a:fld>
            <a:endParaRPr lang="en-US" alt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2361" y="368342"/>
            <a:ext cx="1941399" cy="1941399"/>
          </a:xfrm>
          <a:prstGeom prst="rect">
            <a:avLst/>
          </a:prstGeom>
        </p:spPr>
      </p:pic>
      <p:sp>
        <p:nvSpPr>
          <p:cNvPr id="3" name="Action Button: Help 2">
            <a:hlinkClick r:id="" action="ppaction://noaction" highlightClick="1"/>
          </p:cNvPr>
          <p:cNvSpPr/>
          <p:nvPr/>
        </p:nvSpPr>
        <p:spPr>
          <a:xfrm>
            <a:off x="8813074" y="2309741"/>
            <a:ext cx="844732" cy="54667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elp 6">
            <a:hlinkClick r:id="" action="ppaction://noaction" highlightClick="1"/>
          </p:cNvPr>
          <p:cNvSpPr/>
          <p:nvPr/>
        </p:nvSpPr>
        <p:spPr>
          <a:xfrm>
            <a:off x="7641771" y="3393958"/>
            <a:ext cx="844732" cy="54667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ction Button: Help 7">
            <a:hlinkClick r:id="" action="ppaction://noaction" highlightClick="1"/>
          </p:cNvPr>
          <p:cNvSpPr/>
          <p:nvPr/>
        </p:nvSpPr>
        <p:spPr>
          <a:xfrm>
            <a:off x="8669995" y="3993449"/>
            <a:ext cx="844732" cy="54667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ction Button: Help 8">
            <a:hlinkClick r:id="" action="ppaction://noaction" highlightClick="1"/>
          </p:cNvPr>
          <p:cNvSpPr/>
          <p:nvPr/>
        </p:nvSpPr>
        <p:spPr>
          <a:xfrm>
            <a:off x="3174887" y="5195231"/>
            <a:ext cx="844732" cy="54667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895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p:cNvSpPr>
            <a:spLocks noGrp="1"/>
          </p:cNvSpPr>
          <p:nvPr>
            <p:ph type="title"/>
          </p:nvPr>
        </p:nvSpPr>
        <p:spPr>
          <a:xfrm>
            <a:off x="290945" y="274638"/>
            <a:ext cx="11540837" cy="1554162"/>
          </a:xfrm>
        </p:spPr>
        <p:txBody>
          <a:bodyPr>
            <a:normAutofit/>
          </a:bodyPr>
          <a:lstStyle/>
          <a:p>
            <a:pPr algn="ctr" eaLnBrk="1" hangingPunct="1"/>
            <a:r>
              <a:rPr lang="en-US" altLang="en-US" i="1" dirty="0" smtClean="0">
                <a:solidFill>
                  <a:schemeClr val="tx2"/>
                </a:solidFill>
              </a:rPr>
              <a:t>Writing to Read: Evidence for How Writing can Improve Reading</a:t>
            </a:r>
            <a:r>
              <a:rPr lang="en-US" altLang="en-US" dirty="0" smtClean="0">
                <a:solidFill>
                  <a:schemeClr val="tx2"/>
                </a:solidFill>
              </a:rPr>
              <a:t> (Carnegie Report) </a:t>
            </a:r>
          </a:p>
        </p:txBody>
      </p:sp>
      <p:sp>
        <p:nvSpPr>
          <p:cNvPr id="4" name="Content Placeholder 3"/>
          <p:cNvSpPr>
            <a:spLocks noGrp="1"/>
          </p:cNvSpPr>
          <p:nvPr>
            <p:ph idx="1"/>
          </p:nvPr>
        </p:nvSpPr>
        <p:spPr>
          <a:xfrm>
            <a:off x="1946563" y="2259860"/>
            <a:ext cx="8229600" cy="3532908"/>
          </a:xfrm>
        </p:spPr>
        <p:txBody>
          <a:bodyPr/>
          <a:lstStyle/>
          <a:p>
            <a:pPr marL="0" indent="0">
              <a:buNone/>
              <a:defRPr/>
            </a:pPr>
            <a:r>
              <a:rPr lang="en-US" sz="3200" b="1" dirty="0" smtClean="0">
                <a:solidFill>
                  <a:schemeClr val="accent4"/>
                </a:solidFill>
              </a:rPr>
              <a:t>What is effective in improving reading:</a:t>
            </a:r>
            <a:endParaRPr lang="en-US" sz="3200" b="1" dirty="0"/>
          </a:p>
          <a:p>
            <a:pPr eaLnBrk="1" hangingPunct="1">
              <a:defRPr/>
            </a:pPr>
            <a:r>
              <a:rPr lang="en-US" sz="2800" dirty="0" smtClean="0">
                <a:solidFill>
                  <a:srgbClr val="FF0000"/>
                </a:solidFill>
                <a:effectLst>
                  <a:outerShdw blurRad="38100" dist="38100" dir="2700000" algn="tl">
                    <a:srgbClr val="000000">
                      <a:alpha val="43137"/>
                    </a:srgbClr>
                  </a:outerShdw>
                </a:effectLst>
              </a:rPr>
              <a:t>Have students write about the texts they </a:t>
            </a:r>
            <a:r>
              <a:rPr lang="en-US" sz="2800" dirty="0" smtClean="0">
                <a:solidFill>
                  <a:srgbClr val="FF0000"/>
                </a:solidFill>
                <a:effectLst>
                  <a:outerShdw blurRad="38100" dist="38100" dir="2700000" algn="tl">
                    <a:srgbClr val="000000">
                      <a:alpha val="43137"/>
                    </a:srgbClr>
                  </a:outerShdw>
                </a:effectLst>
              </a:rPr>
              <a:t>read </a:t>
            </a:r>
            <a:endParaRPr lang="en-US" sz="2800" dirty="0" smtClean="0">
              <a:solidFill>
                <a:srgbClr val="FF0000"/>
              </a:solidFill>
              <a:effectLst>
                <a:outerShdw blurRad="38100" dist="38100" dir="2700000" algn="tl">
                  <a:srgbClr val="000000">
                    <a:alpha val="43137"/>
                  </a:srgbClr>
                </a:outerShdw>
              </a:effectLst>
            </a:endParaRPr>
          </a:p>
          <a:p>
            <a:pPr eaLnBrk="1" hangingPunct="1">
              <a:defRPr/>
            </a:pPr>
            <a:r>
              <a:rPr lang="en-US" sz="2800" dirty="0" smtClean="0"/>
              <a:t>Teach students the writing skills and the processes that go into creating text</a:t>
            </a:r>
          </a:p>
          <a:p>
            <a:pPr eaLnBrk="1" hangingPunct="1">
              <a:defRPr/>
            </a:pPr>
            <a:r>
              <a:rPr lang="en-US" sz="2800" dirty="0" smtClean="0"/>
              <a:t>Increase how much students write</a:t>
            </a:r>
            <a:endParaRPr lang="en-US" sz="2800" dirty="0"/>
          </a:p>
        </p:txBody>
      </p:sp>
      <p:sp>
        <p:nvSpPr>
          <p:cNvPr id="12902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986C7BB-5573-40D0-9359-E9CB801F9BC3}" type="slidenum">
              <a:rPr lang="en-US" altLang="en-US"/>
              <a:pPr/>
              <a:t>21</a:t>
            </a:fld>
            <a:endParaRPr lang="en-US" altLang="en-US"/>
          </a:p>
        </p:txBody>
      </p:sp>
      <p:sp>
        <p:nvSpPr>
          <p:cNvPr id="2" name="Action Button: Help 1">
            <a:hlinkClick r:id="" action="ppaction://noaction" highlightClick="1"/>
          </p:cNvPr>
          <p:cNvSpPr/>
          <p:nvPr/>
        </p:nvSpPr>
        <p:spPr>
          <a:xfrm>
            <a:off x="9231086" y="2899954"/>
            <a:ext cx="592183" cy="48768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ction Button: Help 5">
            <a:hlinkClick r:id="" action="ppaction://noaction" highlightClick="1"/>
          </p:cNvPr>
          <p:cNvSpPr/>
          <p:nvPr/>
        </p:nvSpPr>
        <p:spPr>
          <a:xfrm>
            <a:off x="6274526" y="3897085"/>
            <a:ext cx="592183" cy="48768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ction Button: Help 6">
            <a:hlinkClick r:id="" action="ppaction://noaction" highlightClick="1"/>
          </p:cNvPr>
          <p:cNvSpPr/>
          <p:nvPr/>
        </p:nvSpPr>
        <p:spPr>
          <a:xfrm>
            <a:off x="7428411" y="4423954"/>
            <a:ext cx="592183" cy="48768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600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p:cNvSpPr>
            <a:spLocks noGrp="1"/>
          </p:cNvSpPr>
          <p:nvPr>
            <p:ph type="title"/>
          </p:nvPr>
        </p:nvSpPr>
        <p:spPr>
          <a:xfrm>
            <a:off x="1981200" y="274638"/>
            <a:ext cx="8229600" cy="1554162"/>
          </a:xfrm>
        </p:spPr>
        <p:txBody>
          <a:bodyPr/>
          <a:lstStyle/>
          <a:p>
            <a:pPr algn="ctr" eaLnBrk="1" hangingPunct="1"/>
            <a:r>
              <a:rPr lang="en-US" altLang="en-US" dirty="0" smtClean="0">
                <a:solidFill>
                  <a:schemeClr val="tx2"/>
                </a:solidFill>
              </a:rPr>
              <a:t>CCSS and Writing</a:t>
            </a:r>
          </a:p>
        </p:txBody>
      </p:sp>
      <p:sp>
        <p:nvSpPr>
          <p:cNvPr id="130051" name="Content Placeholder 3"/>
          <p:cNvSpPr>
            <a:spLocks noGrp="1"/>
          </p:cNvSpPr>
          <p:nvPr>
            <p:ph idx="1"/>
          </p:nvPr>
        </p:nvSpPr>
        <p:spPr>
          <a:xfrm>
            <a:off x="2521527" y="1696277"/>
            <a:ext cx="8229600" cy="4710113"/>
          </a:xfrm>
        </p:spPr>
        <p:txBody>
          <a:bodyPr>
            <a:normAutofit/>
          </a:bodyPr>
          <a:lstStyle/>
          <a:p>
            <a:pPr marL="0" indent="0">
              <a:buNone/>
            </a:pPr>
            <a:r>
              <a:rPr lang="en-US" altLang="en-US" sz="3200" dirty="0" smtClean="0">
                <a:solidFill>
                  <a:schemeClr val="accent4"/>
                </a:solidFill>
              </a:rPr>
              <a:t>Common Core State Standards require students to analyze, clarify, and cite information they read in the text. </a:t>
            </a:r>
          </a:p>
          <a:p>
            <a:pPr marL="0" indent="0">
              <a:buNone/>
            </a:pPr>
            <a:endParaRPr lang="en-US" altLang="en-US" sz="3200" dirty="0" smtClean="0">
              <a:solidFill>
                <a:schemeClr val="accent4"/>
              </a:solidFill>
            </a:endParaRPr>
          </a:p>
          <a:p>
            <a:pPr marL="0" indent="0">
              <a:buNone/>
            </a:pPr>
            <a:r>
              <a:rPr lang="en-US" altLang="en-US" sz="3200" dirty="0" smtClean="0">
                <a:solidFill>
                  <a:schemeClr val="accent4"/>
                </a:solidFill>
              </a:rPr>
              <a:t>Students need to perform a close reading in order to elicit ideas, information, and key vocabulary from the text as well as develop their own evidence-based inferences and conclusions</a:t>
            </a:r>
          </a:p>
        </p:txBody>
      </p:sp>
      <p:sp>
        <p:nvSpPr>
          <p:cNvPr id="13005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46F00E6E-75E4-47E6-958E-5491836FB7BE}" type="slidenum">
              <a:rPr lang="en-US" altLang="en-US"/>
              <a:pPr/>
              <a:t>22</a:t>
            </a:fld>
            <a:endParaRPr lang="en-US" alt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479" y="514197"/>
            <a:ext cx="1745048" cy="1314603"/>
          </a:xfrm>
          <a:prstGeom prst="rect">
            <a:avLst/>
          </a:prstGeom>
        </p:spPr>
      </p:pic>
      <p:sp>
        <p:nvSpPr>
          <p:cNvPr id="3" name="Rectangle 2"/>
          <p:cNvSpPr/>
          <p:nvPr/>
        </p:nvSpPr>
        <p:spPr>
          <a:xfrm>
            <a:off x="2572793" y="514197"/>
            <a:ext cx="8320644" cy="5974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How is CCSS writing different from what we used to do before we adopted these standards?</a:t>
            </a:r>
          </a:p>
          <a:p>
            <a:pPr algn="ctr"/>
            <a:endParaRPr lang="en-US" dirty="0"/>
          </a:p>
          <a:p>
            <a:pPr algn="ctr"/>
            <a:endParaRPr lang="en-US" dirty="0"/>
          </a:p>
        </p:txBody>
      </p:sp>
      <p:pic>
        <p:nvPicPr>
          <p:cNvPr id="5" name="Picture 4"/>
          <p:cNvPicPr>
            <a:picLocks noChangeAspect="1"/>
          </p:cNvPicPr>
          <p:nvPr/>
        </p:nvPicPr>
        <p:blipFill>
          <a:blip r:embed="rId3"/>
          <a:stretch>
            <a:fillRect/>
          </a:stretch>
        </p:blipFill>
        <p:spPr>
          <a:xfrm>
            <a:off x="3163064" y="3568177"/>
            <a:ext cx="7140102" cy="2655651"/>
          </a:xfrm>
          <a:prstGeom prst="rect">
            <a:avLst/>
          </a:prstGeom>
        </p:spPr>
      </p:pic>
    </p:spTree>
    <p:extLst>
      <p:ext uri="{BB962C8B-B14F-4D97-AF65-F5344CB8AC3E}">
        <p14:creationId xmlns:p14="http://schemas.microsoft.com/office/powerpoint/2010/main" val="126708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nodeType="clickEffect">
                                  <p:stCondLst>
                                    <p:cond delay="0"/>
                                  </p:stCondLst>
                                  <p:childTnLst>
                                    <p:anim calcmode="lin" valueType="num">
                                      <p:cBhvr additive="base">
                                        <p:cTn id="10" dur="500"/>
                                        <p:tgtEl>
                                          <p:spTgt spid="5"/>
                                        </p:tgtEl>
                                        <p:attrNameLst>
                                          <p:attrName>ppt_x</p:attrName>
                                        </p:attrNameLst>
                                      </p:cBhvr>
                                      <p:tavLst>
                                        <p:tav tm="0">
                                          <p:val>
                                            <p:strVal val="ppt_x"/>
                                          </p:val>
                                        </p:tav>
                                        <p:tav tm="100000">
                                          <p:val>
                                            <p:strVal val="ppt_x"/>
                                          </p:val>
                                        </p:tav>
                                      </p:tavLst>
                                    </p:anim>
                                    <p:anim calcmode="lin" valueType="num">
                                      <p:cBhvr additive="base">
                                        <p:cTn id="11" dur="500"/>
                                        <p:tgtEl>
                                          <p:spTgt spid="5"/>
                                        </p:tgtEl>
                                        <p:attrNameLst>
                                          <p:attrName>ppt_y</p:attrName>
                                        </p:attrNameLst>
                                      </p:cBhvr>
                                      <p:tavLst>
                                        <p:tav tm="0">
                                          <p:val>
                                            <p:strVal val="ppt_y"/>
                                          </p:val>
                                        </p:tav>
                                        <p:tav tm="100000">
                                          <p:val>
                                            <p:strVal val="1+ppt_h/2"/>
                                          </p:val>
                                        </p:tav>
                                      </p:tavLst>
                                    </p:anim>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3"/>
                                        </p:tgtEl>
                                        <p:attrNameLst>
                                          <p:attrName>ppt_x</p:attrName>
                                        </p:attrNameLst>
                                      </p:cBhvr>
                                      <p:tavLst>
                                        <p:tav tm="0">
                                          <p:val>
                                            <p:strVal val="ppt_x"/>
                                          </p:val>
                                        </p:tav>
                                        <p:tav tm="100000">
                                          <p:val>
                                            <p:strVal val="ppt_x"/>
                                          </p:val>
                                        </p:tav>
                                      </p:tavLst>
                                    </p:anim>
                                    <p:anim calcmode="lin" valueType="num">
                                      <p:cBhvr additive="base">
                                        <p:cTn id="17" dur="500"/>
                                        <p:tgtEl>
                                          <p:spTgt spid="3"/>
                                        </p:tgtEl>
                                        <p:attrNameLst>
                                          <p:attrName>ppt_y</p:attrName>
                                        </p:attrNameLst>
                                      </p:cBhvr>
                                      <p:tavLst>
                                        <p:tav tm="0">
                                          <p:val>
                                            <p:strVal val="ppt_y"/>
                                          </p:val>
                                        </p:tav>
                                        <p:tav tm="100000">
                                          <p:val>
                                            <p:strVal val="1+ppt_h/2"/>
                                          </p:val>
                                        </p:tav>
                                      </p:tavLst>
                                    </p:anim>
                                    <p:set>
                                      <p:cBhvr>
                                        <p:cTn id="18"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itle 1"/>
          <p:cNvSpPr>
            <a:spLocks noGrp="1"/>
          </p:cNvSpPr>
          <p:nvPr>
            <p:ph type="title"/>
          </p:nvPr>
        </p:nvSpPr>
        <p:spPr>
          <a:xfrm>
            <a:off x="1981200" y="274638"/>
            <a:ext cx="8229600" cy="1554162"/>
          </a:xfrm>
        </p:spPr>
        <p:txBody>
          <a:bodyPr/>
          <a:lstStyle/>
          <a:p>
            <a:pPr algn="ctr" eaLnBrk="1" hangingPunct="1"/>
            <a:r>
              <a:rPr lang="en-US" altLang="en-US" dirty="0" smtClean="0">
                <a:solidFill>
                  <a:schemeClr val="tx2"/>
                </a:solidFill>
              </a:rPr>
              <a:t>CCSS Text Types for Writing</a:t>
            </a:r>
          </a:p>
        </p:txBody>
      </p:sp>
      <p:sp>
        <p:nvSpPr>
          <p:cNvPr id="131075" name="Content Placeholder 3"/>
          <p:cNvSpPr>
            <a:spLocks noGrp="1"/>
          </p:cNvSpPr>
          <p:nvPr>
            <p:ph idx="1"/>
          </p:nvPr>
        </p:nvSpPr>
        <p:spPr>
          <a:xfrm>
            <a:off x="886691" y="1828801"/>
            <a:ext cx="10557163" cy="4710113"/>
          </a:xfrm>
        </p:spPr>
        <p:txBody>
          <a:bodyPr/>
          <a:lstStyle/>
          <a:p>
            <a:pPr marL="0" indent="0">
              <a:buNone/>
            </a:pPr>
            <a:r>
              <a:rPr lang="en-US" altLang="en-US" sz="3200" dirty="0" smtClean="0">
                <a:solidFill>
                  <a:schemeClr val="accent4"/>
                </a:solidFill>
              </a:rPr>
              <a:t>The Common Core State Standards identify three types of writing: </a:t>
            </a:r>
          </a:p>
          <a:p>
            <a:pPr marL="0" indent="0">
              <a:buNone/>
            </a:pPr>
            <a:endParaRPr lang="en-US" altLang="en-US" dirty="0" smtClean="0"/>
          </a:p>
          <a:p>
            <a:pPr marL="342900" indent="-342900"/>
            <a:r>
              <a:rPr lang="en-US" altLang="en-US" sz="2800" b="1" dirty="0" smtClean="0"/>
              <a:t>Opinion/Argument</a:t>
            </a:r>
            <a:endParaRPr lang="en-US" altLang="en-US" sz="2800" dirty="0" smtClean="0"/>
          </a:p>
          <a:p>
            <a:pPr marL="342900" indent="-342900"/>
            <a:r>
              <a:rPr lang="en-US" altLang="en-US" sz="2800" b="1" dirty="0" smtClean="0"/>
              <a:t>Informational/Explanatory</a:t>
            </a:r>
            <a:endParaRPr lang="en-US" altLang="en-US" sz="2800" dirty="0" smtClean="0"/>
          </a:p>
          <a:p>
            <a:pPr marL="342900" indent="-342900"/>
            <a:r>
              <a:rPr lang="en-US" altLang="en-US" sz="2800" b="1" dirty="0" smtClean="0"/>
              <a:t>Narrative</a:t>
            </a:r>
          </a:p>
          <a:p>
            <a:pPr marL="0" indent="0">
              <a:buNone/>
            </a:pPr>
            <a:endParaRPr lang="en-US" altLang="en-US" b="1" dirty="0" smtClean="0"/>
          </a:p>
          <a:p>
            <a:pPr marL="0" indent="0">
              <a:buNone/>
            </a:pPr>
            <a:r>
              <a:rPr lang="en-US" altLang="en-US" dirty="0" smtClean="0"/>
              <a:t>Refer to handout</a:t>
            </a:r>
          </a:p>
        </p:txBody>
      </p:sp>
      <p:sp>
        <p:nvSpPr>
          <p:cNvPr id="13107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3D7454F-332A-486D-A5FA-837C4EB1D5F9}" type="slidenum">
              <a:rPr lang="en-US" altLang="en-US"/>
              <a:pPr/>
              <a:t>23</a:t>
            </a:fld>
            <a:endParaRPr lang="en-US" altLang="en-US"/>
          </a:p>
        </p:txBody>
      </p:sp>
    </p:spTree>
    <p:extLst>
      <p:ext uri="{BB962C8B-B14F-4D97-AF65-F5344CB8AC3E}">
        <p14:creationId xmlns:p14="http://schemas.microsoft.com/office/powerpoint/2010/main" val="1799802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Content Placeholder 2"/>
          <p:cNvSpPr>
            <a:spLocks noGrp="1"/>
          </p:cNvSpPr>
          <p:nvPr>
            <p:ph idx="1"/>
          </p:nvPr>
        </p:nvSpPr>
        <p:spPr>
          <a:xfrm>
            <a:off x="387458" y="1798982"/>
            <a:ext cx="11546237" cy="5874026"/>
          </a:xfrm>
        </p:spPr>
        <p:txBody>
          <a:bodyPr>
            <a:normAutofit/>
          </a:bodyPr>
          <a:lstStyle/>
          <a:p>
            <a:pPr eaLnBrk="1" hangingPunct="1"/>
            <a:r>
              <a:rPr lang="en-US" altLang="en-US" sz="2800" dirty="0" smtClean="0">
                <a:solidFill>
                  <a:schemeClr val="tx2"/>
                </a:solidFill>
              </a:rPr>
              <a:t>Encourages readers to attend to the meaning of the text</a:t>
            </a:r>
            <a:endParaRPr lang="en-US" altLang="en-US" sz="2800" b="1" dirty="0" smtClean="0">
              <a:solidFill>
                <a:schemeClr val="tx2"/>
              </a:solidFill>
            </a:endParaRPr>
          </a:p>
          <a:p>
            <a:pPr eaLnBrk="1" hangingPunct="1"/>
            <a:r>
              <a:rPr lang="en-US" altLang="en-US" sz="2800" dirty="0" smtClean="0">
                <a:solidFill>
                  <a:schemeClr val="tx2"/>
                </a:solidFill>
              </a:rPr>
              <a:t>Reinforces elements or story structure, such as characters, setting, and plot</a:t>
            </a:r>
            <a:endParaRPr lang="en-US" altLang="en-US" sz="2800" b="1" dirty="0" smtClean="0">
              <a:solidFill>
                <a:schemeClr val="tx2"/>
              </a:solidFill>
            </a:endParaRPr>
          </a:p>
          <a:p>
            <a:pPr eaLnBrk="1" hangingPunct="1"/>
            <a:r>
              <a:rPr lang="en-US" altLang="en-US" sz="2800" dirty="0" smtClean="0">
                <a:solidFill>
                  <a:schemeClr val="tx2"/>
                </a:solidFill>
              </a:rPr>
              <a:t>Requires readers to distinguish between key ideas and supporting details</a:t>
            </a:r>
            <a:endParaRPr lang="en-US" altLang="en-US" sz="2800" b="1" dirty="0" smtClean="0">
              <a:solidFill>
                <a:schemeClr val="tx2"/>
              </a:solidFill>
            </a:endParaRPr>
          </a:p>
          <a:p>
            <a:pPr eaLnBrk="1" hangingPunct="1"/>
            <a:r>
              <a:rPr lang="en-US" altLang="en-US" sz="2800" dirty="0" smtClean="0">
                <a:solidFill>
                  <a:schemeClr val="tx2"/>
                </a:solidFill>
              </a:rPr>
              <a:t>Encourages communication and oral language development</a:t>
            </a:r>
            <a:endParaRPr lang="en-US" altLang="en-US" sz="2800" b="1" dirty="0" smtClean="0">
              <a:solidFill>
                <a:schemeClr val="tx2"/>
              </a:solidFill>
            </a:endParaRPr>
          </a:p>
        </p:txBody>
      </p:sp>
      <p:sp>
        <p:nvSpPr>
          <p:cNvPr id="12902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242CE8-CA37-4373-8ADE-0D8A5803842F}" type="slidenum">
              <a:rPr lang="en-US" altLang="en-US"/>
              <a:pPr/>
              <a:t>24</a:t>
            </a:fld>
            <a:endParaRPr lang="en-US" altLang="en-US"/>
          </a:p>
        </p:txBody>
      </p:sp>
      <p:sp>
        <p:nvSpPr>
          <p:cNvPr id="5" name="Text Box 3"/>
          <p:cNvSpPr txBox="1"/>
          <p:nvPr/>
        </p:nvSpPr>
        <p:spPr>
          <a:xfrm>
            <a:off x="2534478" y="714927"/>
            <a:ext cx="7239000" cy="819150"/>
          </a:xfrm>
          <a:prstGeom prst="rect">
            <a:avLst/>
          </a:prstGeom>
          <a:solidFill>
            <a:srgbClr val="FFFF00"/>
          </a:solidFill>
          <a:ln w="190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defTabSz="914400">
              <a:lnSpc>
                <a:spcPct val="107000"/>
              </a:lnSpc>
              <a:spcAft>
                <a:spcPts val="800"/>
              </a:spcAft>
              <a:defRPr/>
            </a:pPr>
            <a:r>
              <a:rPr lang="en-US" sz="2600" b="1" dirty="0">
                <a:solidFill>
                  <a:srgbClr val="000000"/>
                </a:solidFill>
                <a:effectLst>
                  <a:outerShdw blurRad="38100" dist="19050" dir="2700000" algn="tl">
                    <a:prstClr val="black">
                      <a:alpha val="40000"/>
                    </a:prstClr>
                  </a:outerShdw>
                </a:effectLst>
                <a:latin typeface="Baskerville Old Face" panose="02020602080505020303" pitchFamily="18" charset="0"/>
                <a:ea typeface="SimSun" panose="02010600030101010101" pitchFamily="2" charset="-122"/>
                <a:cs typeface="Times New Roman" panose="02020603050405020304" pitchFamily="18" charset="0"/>
              </a:rPr>
              <a:t>Retelling for Comprehension</a:t>
            </a:r>
            <a:endParaRPr lang="en-US" sz="1100" dirty="0">
              <a:solidFill>
                <a:prstClr val="black"/>
              </a:solidFill>
              <a:ea typeface="SimSun" panose="02010600030101010101" pitchFamily="2" charset="-122"/>
              <a:cs typeface="Times New Roman" panose="02020603050405020304" pitchFamily="18" charset="0"/>
            </a:endParaRPr>
          </a:p>
          <a:p>
            <a:pPr algn="ctr" defTabSz="914400">
              <a:lnSpc>
                <a:spcPct val="107000"/>
              </a:lnSpc>
              <a:spcAft>
                <a:spcPts val="800"/>
              </a:spcAft>
              <a:defRPr/>
            </a:pPr>
            <a:r>
              <a:rPr lang="en-US" sz="1100" dirty="0">
                <a:solidFill>
                  <a:prstClr val="black"/>
                </a:solidFill>
                <a:ea typeface="SimSun" panose="02010600030101010101" pitchFamily="2" charset="-122"/>
                <a:cs typeface="Times New Roman" panose="02020603050405020304" pitchFamily="18" charset="0"/>
              </a:rPr>
              <a:t>A Developmental Retelling Model (Adapted from Benson &amp; Cummins, 1954)</a:t>
            </a:r>
          </a:p>
        </p:txBody>
      </p:sp>
      <p:sp>
        <p:nvSpPr>
          <p:cNvPr id="3" name="Rectangle 2"/>
          <p:cNvSpPr/>
          <p:nvPr/>
        </p:nvSpPr>
        <p:spPr>
          <a:xfrm>
            <a:off x="4014061" y="1798982"/>
            <a:ext cx="4990454" cy="417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309247" y="2324746"/>
            <a:ext cx="9484963" cy="464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617776" y="2944678"/>
            <a:ext cx="4850970" cy="433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425990" y="3468374"/>
            <a:ext cx="7089969" cy="495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8696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34B6635-7AC2-42B3-A93F-7B6C690A2E80}" type="slidenum">
              <a:rPr lang="en-US" altLang="en-US"/>
              <a:pPr/>
              <a:t>25</a:t>
            </a:fld>
            <a:endParaRPr lang="en-US" altLang="en-US"/>
          </a:p>
        </p:txBody>
      </p:sp>
      <p:pic>
        <p:nvPicPr>
          <p:cNvPr id="130051"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0240" y="203328"/>
            <a:ext cx="8420604" cy="638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9089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EA1649-AF90-4ACE-A899-2666FC5CD29E}" type="slidenum">
              <a:rPr lang="en-US" altLang="en-US"/>
              <a:pPr/>
              <a:t>26</a:t>
            </a:fld>
            <a:endParaRPr lang="en-US" altLang="en-US"/>
          </a:p>
        </p:txBody>
      </p:sp>
      <p:pic>
        <p:nvPicPr>
          <p:cNvPr id="13107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2014" y="457200"/>
            <a:ext cx="7442213" cy="85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2014" y="1590260"/>
            <a:ext cx="7442213" cy="335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18527" y="4917625"/>
            <a:ext cx="7455700" cy="1684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458960" y="314960"/>
            <a:ext cx="254000" cy="6273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36973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D15A580-60FE-4408-89AA-4B3906EF8BB6}" type="slidenum">
              <a:rPr lang="en-US" altLang="en-US" sz="1400">
                <a:solidFill>
                  <a:srgbClr val="000000"/>
                </a:solidFill>
                <a:latin typeface="Arial" panose="020B0604020202020204" pitchFamily="34" charset="0"/>
                <a:ea typeface="MS PGothic" panose="020B0600070205080204" pitchFamily="34" charset="-128"/>
              </a:rPr>
              <a:pPr>
                <a:spcBef>
                  <a:spcPct val="0"/>
                </a:spcBef>
                <a:buFontTx/>
                <a:buNone/>
              </a:pPr>
              <a:t>27</a:t>
            </a:fld>
            <a:endParaRPr lang="en-US" altLang="en-US" sz="1400">
              <a:solidFill>
                <a:srgbClr val="000000"/>
              </a:solidFill>
              <a:latin typeface="Arial" panose="020B0604020202020204" pitchFamily="34" charset="0"/>
              <a:ea typeface="MS PGothic" panose="020B0600070205080204" pitchFamily="34" charset="-128"/>
            </a:endParaRPr>
          </a:p>
        </p:txBody>
      </p:sp>
      <p:sp>
        <p:nvSpPr>
          <p:cNvPr id="132099" name="WordArt 2"/>
          <p:cNvSpPr>
            <a:spLocks noChangeArrowheads="1" noChangeShapeType="1" noTextEdit="1"/>
          </p:cNvSpPr>
          <p:nvPr/>
        </p:nvSpPr>
        <p:spPr bwMode="auto">
          <a:xfrm>
            <a:off x="1638300" y="1157286"/>
            <a:ext cx="9014791" cy="1003852"/>
          </a:xfrm>
          <a:prstGeom prst="rect">
            <a:avLst/>
          </a:prstGeom>
        </p:spPr>
        <p:txBody>
          <a:bodyPr wrap="none" fromWordArt="1">
            <a:prstTxWarp prst="textSlantDown">
              <a:avLst>
                <a:gd name="adj" fmla="val 44444"/>
              </a:avLst>
            </a:prstTxWarp>
          </a:bodyPr>
          <a:lstStyle/>
          <a:p>
            <a:pPr algn="ctr"/>
            <a:r>
              <a:rPr lang="en-US" sz="4000" b="1" kern="10" spc="800" dirty="0">
                <a:ln w="9525">
                  <a:solidFill>
                    <a:srgbClr val="333333"/>
                  </a:solidFill>
                  <a:round/>
                  <a:headEnd/>
                  <a:tailEnd/>
                </a:ln>
                <a:effectLst>
                  <a:outerShdw dist="53882" dir="2700000" algn="ctr" rotWithShape="0">
                    <a:srgbClr val="C0C0C0">
                      <a:alpha val="74997"/>
                    </a:srgbClr>
                  </a:outerShdw>
                </a:effectLst>
                <a:latin typeface="Times New Roman" panose="02020603050405020304" pitchFamily="18" charset="0"/>
                <a:cs typeface="Times New Roman" panose="02020603050405020304" pitchFamily="18" charset="0"/>
              </a:rPr>
              <a:t>Gradual Release of Responsibility</a:t>
            </a:r>
          </a:p>
        </p:txBody>
      </p:sp>
      <p:sp>
        <p:nvSpPr>
          <p:cNvPr id="6148" name="Line 3"/>
          <p:cNvSpPr>
            <a:spLocks noChangeShapeType="1"/>
          </p:cNvSpPr>
          <p:nvPr/>
        </p:nvSpPr>
        <p:spPr bwMode="auto">
          <a:xfrm>
            <a:off x="2057400" y="1524000"/>
            <a:ext cx="7924800" cy="6858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defTabSz="914400">
              <a:defRPr/>
            </a:pPr>
            <a:endParaRPr lang="en-US">
              <a:solidFill>
                <a:prstClr val="black"/>
              </a:solidFill>
              <a:latin typeface="Calibri"/>
            </a:endParaRPr>
          </a:p>
        </p:txBody>
      </p:sp>
      <p:sp>
        <p:nvSpPr>
          <p:cNvPr id="132101" name="Text Box 4"/>
          <p:cNvSpPr txBox="1">
            <a:spLocks noChangeArrowheads="1"/>
          </p:cNvSpPr>
          <p:nvPr/>
        </p:nvSpPr>
        <p:spPr bwMode="auto">
          <a:xfrm>
            <a:off x="1828800" y="2362200"/>
            <a:ext cx="1752600" cy="3786188"/>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rPr>
              <a:t>Teacher</a:t>
            </a:r>
            <a:endParaRPr lang="en-US" altLang="en-US" sz="18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modeling</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and</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explanation</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Think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2" name="Text Box 5"/>
          <p:cNvSpPr txBox="1">
            <a:spLocks noChangeArrowheads="1"/>
          </p:cNvSpPr>
          <p:nvPr/>
        </p:nvSpPr>
        <p:spPr bwMode="auto">
          <a:xfrm>
            <a:off x="3962400" y="2362201"/>
            <a:ext cx="19050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666633"/>
                </a:solidFill>
                <a:latin typeface="Arial" panose="020B0604020202020204" pitchFamily="34" charset="0"/>
                <a:ea typeface="MS PGothic" panose="020B0600070205080204" pitchFamily="34" charset="-128"/>
                <a:cs typeface="Times New Roman" panose="02020603050405020304" pitchFamily="18" charset="0"/>
              </a:rPr>
              <a:t>Guided practice and release to students</a:t>
            </a:r>
            <a:endParaRPr lang="en-US" altLang="en-US" sz="1100">
              <a:solidFill>
                <a:srgbClr val="6666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Shared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Group</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3" name="Text Box 6"/>
          <p:cNvSpPr txBox="1">
            <a:spLocks noChangeArrowheads="1"/>
          </p:cNvSpPr>
          <p:nvPr/>
        </p:nvSpPr>
        <p:spPr bwMode="auto">
          <a:xfrm>
            <a:off x="6248400" y="2438401"/>
            <a:ext cx="18288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rPr>
              <a:t>Independent</a:t>
            </a:r>
            <a:endParaRPr lang="en-US" altLang="en-US" sz="18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0033CC"/>
                </a:solidFill>
                <a:latin typeface="Arial" panose="020B0604020202020204" pitchFamily="34" charset="0"/>
                <a:ea typeface="MS PGothic" panose="020B0600070205080204" pitchFamily="34" charset="-128"/>
                <a:cs typeface="Times New Roman" panose="02020603050405020304" pitchFamily="18" charset="0"/>
              </a:rPr>
              <a:t>practice with feedback</a:t>
            </a:r>
            <a:endParaRPr lang="en-US" altLang="en-US" sz="1100">
              <a:solidFill>
                <a:srgbClr val="0033CC"/>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Independent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 Group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Reading Partners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4" name="Text Box 7"/>
          <p:cNvSpPr txBox="1">
            <a:spLocks noChangeArrowheads="1"/>
          </p:cNvSpPr>
          <p:nvPr/>
        </p:nvSpPr>
        <p:spPr bwMode="auto">
          <a:xfrm>
            <a:off x="8458200" y="2438401"/>
            <a:ext cx="17526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0000"/>
                </a:solidFill>
                <a:latin typeface="Arial" panose="020B0604020202020204" pitchFamily="34" charset="0"/>
                <a:ea typeface="MS PGothic" panose="020B0600070205080204" pitchFamily="34" charset="-128"/>
                <a:cs typeface="Times New Roman" panose="02020603050405020304" pitchFamily="18" charset="0"/>
              </a:rPr>
              <a:t>Application of the strategy in real reading situations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Independent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Monitor Progress</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6153" name="AutoShape 8"/>
          <p:cNvSpPr>
            <a:spLocks noChangeArrowheads="1"/>
          </p:cNvSpPr>
          <p:nvPr/>
        </p:nvSpPr>
        <p:spPr bwMode="auto">
          <a:xfrm>
            <a:off x="28956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4" name="AutoShape 9"/>
          <p:cNvSpPr>
            <a:spLocks noChangeArrowheads="1"/>
          </p:cNvSpPr>
          <p:nvPr/>
        </p:nvSpPr>
        <p:spPr bwMode="auto">
          <a:xfrm>
            <a:off x="5257800" y="55626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5" name="AutoShape 10"/>
          <p:cNvSpPr>
            <a:spLocks noChangeArrowheads="1"/>
          </p:cNvSpPr>
          <p:nvPr/>
        </p:nvSpPr>
        <p:spPr bwMode="auto">
          <a:xfrm>
            <a:off x="75438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6" name="Rectangle 11"/>
          <p:cNvSpPr>
            <a:spLocks noChangeArrowheads="1"/>
          </p:cNvSpPr>
          <p:nvPr/>
        </p:nvSpPr>
        <p:spPr bwMode="auto">
          <a:xfrm>
            <a:off x="1638301" y="12758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7" name="Rectangle 12"/>
          <p:cNvSpPr>
            <a:spLocks noChangeArrowheads="1"/>
          </p:cNvSpPr>
          <p:nvPr/>
        </p:nvSpPr>
        <p:spPr bwMode="auto">
          <a:xfrm>
            <a:off x="1136374" y="-39215"/>
            <a:ext cx="1449125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r>
              <a:rPr lang="en-US" altLang="en-US" sz="1800" b="1" dirty="0">
                <a:solidFill>
                  <a:srgbClr val="C0504D"/>
                </a:solidFill>
              </a:rPr>
              <a:t/>
            </a:r>
            <a:br>
              <a:rPr lang="en-US" altLang="en-US" sz="1800" b="1" dirty="0">
                <a:solidFill>
                  <a:srgbClr val="C0504D"/>
                </a:solidFill>
              </a:rPr>
            </a:br>
            <a:endParaRPr lang="en-US" altLang="en-US" sz="1800" b="1" dirty="0">
              <a:solidFill>
                <a:srgbClr val="C0504D"/>
              </a:solidFill>
              <a:latin typeface="Times New Roman" panose="02020603050405020304" pitchFamily="18" charset="0"/>
              <a:cs typeface="Times New Roman" panose="02020603050405020304" pitchFamily="18" charset="0"/>
            </a:endParaRPr>
          </a:p>
          <a:p>
            <a:pPr defTabSz="914400">
              <a:spcBef>
                <a:spcPct val="0"/>
              </a:spcBef>
              <a:buNone/>
              <a:defRPr/>
            </a:pPr>
            <a:r>
              <a:rPr lang="en-US" altLang="en-US" sz="2800" b="1" dirty="0">
                <a:solidFill>
                  <a:srgbClr val="C0504D"/>
                </a:solidFill>
                <a:latin typeface="Times New Roman" panose="02020603050405020304" pitchFamily="18" charset="0"/>
                <a:cs typeface="Times New Roman" panose="02020603050405020304" pitchFamily="18" charset="0"/>
              </a:rPr>
              <a:t>Explicit Instruction Model for </a:t>
            </a:r>
            <a:r>
              <a:rPr lang="en-US" altLang="en-US" sz="2800" b="1" dirty="0" smtClean="0">
                <a:solidFill>
                  <a:srgbClr val="C0504D"/>
                </a:solidFill>
                <a:latin typeface="Times New Roman" panose="02020603050405020304" pitchFamily="18" charset="0"/>
                <a:cs typeface="Times New Roman" panose="02020603050405020304" pitchFamily="18" charset="0"/>
              </a:rPr>
              <a:t>Teaching </a:t>
            </a:r>
            <a:r>
              <a:rPr lang="en-US" altLang="en-US" sz="2800" b="1" dirty="0">
                <a:solidFill>
                  <a:srgbClr val="C0504D"/>
                </a:solidFill>
                <a:latin typeface="Times New Roman" panose="02020603050405020304" pitchFamily="18" charset="0"/>
                <a:cs typeface="Times New Roman" panose="02020603050405020304" pitchFamily="18" charset="0"/>
              </a:rPr>
              <a:t>Comprehension Strategies</a:t>
            </a:r>
          </a:p>
          <a:p>
            <a:pPr defTabSz="914400">
              <a:spcBef>
                <a:spcPct val="0"/>
              </a:spcBef>
              <a:buNone/>
              <a:defRPr/>
            </a:pPr>
            <a:endParaRPr lang="en-US" altLang="en-US" sz="1800" b="1" dirty="0">
              <a:solidFill>
                <a:srgbClr val="C0504D"/>
              </a:solidFill>
              <a:cs typeface="Times New Roman" panose="02020603050405020304" pitchFamily="18" charset="0"/>
            </a:endParaRPr>
          </a:p>
        </p:txBody>
      </p:sp>
      <p:sp>
        <p:nvSpPr>
          <p:cNvPr id="132110" name="Rectangle 13"/>
          <p:cNvSpPr>
            <a:spLocks noChangeArrowheads="1"/>
          </p:cNvSpPr>
          <p:nvPr/>
        </p:nvSpPr>
        <p:spPr bwMode="auto">
          <a:xfrm>
            <a:off x="1638300" y="2619376"/>
            <a:ext cx="18415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endParaRPr lang="en-US" altLang="en-US" sz="20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383022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811338" y="303646"/>
            <a:ext cx="8458200" cy="1036638"/>
          </a:xfrm>
        </p:spPr>
        <p:txBody>
          <a:bodyPr/>
          <a:lstStyle/>
          <a:p>
            <a:pPr algn="ctr"/>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726407" y="1340284"/>
            <a:ext cx="8628062" cy="5808662"/>
          </a:xfrm>
        </p:spPr>
        <p:txBody>
          <a:bodyPr>
            <a:normAutofit lnSpcReduction="10000"/>
          </a:bodyPr>
          <a:lstStyle/>
          <a:p>
            <a:pPr marL="114300" indent="0">
              <a:buNone/>
              <a:defRPr/>
            </a:pPr>
            <a:r>
              <a:rPr lang="en-US" altLang="en-US" sz="3600" dirty="0">
                <a:solidFill>
                  <a:schemeClr val="accent4"/>
                </a:solidFill>
              </a:rPr>
              <a:t>Learning Outcomes:</a:t>
            </a:r>
          </a:p>
          <a:p>
            <a:pPr marL="685800" indent="-571500">
              <a:buFont typeface="Wingdings" panose="05000000000000000000" pitchFamily="2" charset="2"/>
              <a:buChar char="ü"/>
              <a:defRPr/>
            </a:pPr>
            <a:r>
              <a:rPr lang="en-US" altLang="en-US" sz="3600" dirty="0">
                <a:solidFill>
                  <a:schemeClr val="accent6"/>
                </a:solidFill>
              </a:rPr>
              <a:t>Learned process for diagnosing and helping our most struggling readers (</a:t>
            </a:r>
            <a:r>
              <a:rPr lang="en-US" altLang="en-US" sz="3600" dirty="0" err="1">
                <a:solidFill>
                  <a:schemeClr val="accent6"/>
                </a:solidFill>
              </a:rPr>
              <a:t>ie</a:t>
            </a:r>
            <a:r>
              <a:rPr lang="en-US" altLang="en-US" sz="3600" dirty="0">
                <a:solidFill>
                  <a:schemeClr val="accent6"/>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6"/>
                </a:solidFill>
              </a:rPr>
              <a:t>Understanding the role of assessment in MTSS for Reading Instruction</a:t>
            </a:r>
            <a:endParaRPr lang="en-US" altLang="en-US" dirty="0" smtClean="0">
              <a:solidFill>
                <a:schemeClr val="accent6"/>
              </a:solidFill>
            </a:endParaRPr>
          </a:p>
          <a:p>
            <a:pPr marL="685800" indent="-571500">
              <a:buFont typeface="Wingdings" panose="05000000000000000000" pitchFamily="2" charset="2"/>
              <a:buChar char="ü"/>
              <a:defRPr/>
            </a:pPr>
            <a:r>
              <a:rPr lang="en-US" altLang="en-US" sz="3600" dirty="0">
                <a:solidFill>
                  <a:schemeClr val="accent6"/>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
        <p:nvSpPr>
          <p:cNvPr id="2" name="Slide Number Placeholder 1"/>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2244970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2232705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784283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526071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2784318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73911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altLang="en-US" dirty="0" smtClean="0">
                <a:solidFill>
                  <a:schemeClr val="accent4"/>
                </a:solidFill>
              </a:rPr>
              <a:t>Let’s Practice</a:t>
            </a:r>
          </a:p>
        </p:txBody>
      </p:sp>
      <p:sp>
        <p:nvSpPr>
          <p:cNvPr id="143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69CC68-F0E3-47CC-9543-D0B3276B1B85}" type="slidenum">
              <a:rPr lang="en-US" altLang="en-US"/>
              <a:pPr/>
              <a:t>34</a:t>
            </a:fld>
            <a:endParaRPr lang="en-US" altLang="en-US"/>
          </a:p>
        </p:txBody>
      </p:sp>
      <p:pic>
        <p:nvPicPr>
          <p:cNvPr id="14336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712914"/>
            <a:ext cx="8231188"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7" name="Rectangle 6"/>
          <p:cNvSpPr>
            <a:spLocks noChangeArrowheads="1"/>
          </p:cNvSpPr>
          <p:nvPr/>
        </p:nvSpPr>
        <p:spPr bwMode="auto">
          <a:xfrm>
            <a:off x="2023110" y="3887789"/>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spTree>
    <p:extLst>
      <p:ext uri="{BB962C8B-B14F-4D97-AF65-F5344CB8AC3E}">
        <p14:creationId xmlns:p14="http://schemas.microsoft.com/office/powerpoint/2010/main" val="39244183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p:txBody>
          <a:bodyPr/>
          <a:lstStyle/>
          <a:p>
            <a:r>
              <a:rPr lang="en-US" altLang="en-US" dirty="0" smtClean="0">
                <a:solidFill>
                  <a:schemeClr val="accent4"/>
                </a:solidFill>
              </a:rPr>
              <a:t>Let’s Practice</a:t>
            </a:r>
          </a:p>
        </p:txBody>
      </p:sp>
      <p:sp>
        <p:nvSpPr>
          <p:cNvPr id="14541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464B1F7-D43F-4C48-BC6B-3730696A5746}" type="slidenum">
              <a:rPr lang="en-US" altLang="en-US"/>
              <a:pPr/>
              <a:t>35</a:t>
            </a:fld>
            <a:endParaRPr lang="en-US" altLang="en-US"/>
          </a:p>
        </p:txBody>
      </p:sp>
      <p:sp>
        <p:nvSpPr>
          <p:cNvPr id="128004" name="Rectangle 6"/>
          <p:cNvSpPr>
            <a:spLocks noChangeArrowheads="1"/>
          </p:cNvSpPr>
          <p:nvPr/>
        </p:nvSpPr>
        <p:spPr bwMode="auto">
          <a:xfrm>
            <a:off x="1981200" y="3897313"/>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pic>
        <p:nvPicPr>
          <p:cNvPr id="14541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09750" y="1712914"/>
            <a:ext cx="86868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4653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1278948218"/>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Be…</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378065038"/>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5" y="79692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38</a:t>
            </a:fld>
            <a:endParaRPr lang="en-US" dirty="0"/>
          </a:p>
        </p:txBody>
      </p:sp>
    </p:spTree>
    <p:extLst>
      <p:ext uri="{BB962C8B-B14F-4D97-AF65-F5344CB8AC3E}">
        <p14:creationId xmlns:p14="http://schemas.microsoft.com/office/powerpoint/2010/main" val="3585429830"/>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39</a:t>
            </a:fld>
            <a:endParaRPr lang="en-US" dirty="0"/>
          </a:p>
        </p:txBody>
      </p:sp>
    </p:spTree>
    <p:extLst>
      <p:ext uri="{BB962C8B-B14F-4D97-AF65-F5344CB8AC3E}">
        <p14:creationId xmlns:p14="http://schemas.microsoft.com/office/powerpoint/2010/main" val="605885701"/>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218254396"/>
      </p:ext>
    </p:extLst>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41</a:t>
            </a:fld>
            <a:endParaRPr lang="en-US" dirty="0"/>
          </a:p>
        </p:txBody>
      </p:sp>
    </p:spTree>
    <p:extLst>
      <p:ext uri="{BB962C8B-B14F-4D97-AF65-F5344CB8AC3E}">
        <p14:creationId xmlns:p14="http://schemas.microsoft.com/office/powerpoint/2010/main" val="1084478139"/>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160227" y="97598"/>
            <a:ext cx="9875520" cy="1356360"/>
          </a:xfrm>
        </p:spPr>
        <p:txBody>
          <a:bodyPr/>
          <a:lstStyle/>
          <a:p>
            <a:r>
              <a:rPr lang="en-US" altLang="en-US" dirty="0" smtClean="0">
                <a:solidFill>
                  <a:schemeClr val="tx2"/>
                </a:solidFill>
              </a:rPr>
              <a:t>Progress Monitoring Menu</a:t>
            </a:r>
          </a:p>
        </p:txBody>
      </p:sp>
      <p:sp>
        <p:nvSpPr>
          <p:cNvPr id="15974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00C3B32-DAEC-41D6-9766-CC9CBD6E5B9A}" type="slidenum">
              <a:rPr lang="en-US" altLang="en-US"/>
              <a:pPr/>
              <a:t>42</a:t>
            </a:fld>
            <a:endParaRPr lang="en-US" altLang="en-US"/>
          </a:p>
        </p:txBody>
      </p:sp>
      <p:pic>
        <p:nvPicPr>
          <p:cNvPr id="159748"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17638"/>
            <a:ext cx="8077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9749" name="Rectangle 5"/>
          <p:cNvSpPr>
            <a:spLocks noChangeArrowheads="1"/>
          </p:cNvSpPr>
          <p:nvPr/>
        </p:nvSpPr>
        <p:spPr bwMode="auto">
          <a:xfrm>
            <a:off x="2476500" y="4834627"/>
            <a:ext cx="6781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latin typeface="Times New Roman" panose="02020603050405020304" pitchFamily="18" charset="0"/>
                <a:cs typeface="Times New Roman" panose="02020603050405020304" pitchFamily="18" charset="0"/>
              </a:rPr>
              <a:t>Progress Monitoring every 2 weeks with a Running Record. This should be a cold read. </a:t>
            </a:r>
          </a:p>
          <a:p>
            <a:r>
              <a:rPr lang="en-US" altLang="en-US" dirty="0">
                <a:latin typeface="Times New Roman" panose="02020603050405020304" pitchFamily="18" charset="0"/>
                <a:cs typeface="Times New Roman" panose="02020603050405020304" pitchFamily="18" charset="0"/>
              </a:rPr>
              <a:t> </a:t>
            </a:r>
          </a:p>
          <a:p>
            <a:r>
              <a:rPr lang="en-US" altLang="en-US" dirty="0">
                <a:latin typeface="Times New Roman" panose="02020603050405020304" pitchFamily="18" charset="0"/>
                <a:cs typeface="Times New Roman" panose="02020603050405020304" pitchFamily="18" charset="0"/>
              </a:rPr>
              <a:t>Additional Resources:</a:t>
            </a:r>
          </a:p>
          <a:p>
            <a:r>
              <a:rPr lang="en-US" altLang="en-US" b="1" u="sng" dirty="0">
                <a:latin typeface="Times New Roman" panose="02020603050405020304" pitchFamily="18" charset="0"/>
                <a:cs typeface="Times New Roman" panose="02020603050405020304" pitchFamily="18" charset="0"/>
              </a:rPr>
              <a:t>Next Steps in Guided Reading</a:t>
            </a:r>
            <a:r>
              <a:rPr lang="en-US" altLang="en-US" dirty="0">
                <a:latin typeface="Times New Roman" panose="02020603050405020304" pitchFamily="18" charset="0"/>
                <a:cs typeface="Times New Roman" panose="02020603050405020304" pitchFamily="18" charset="0"/>
              </a:rPr>
              <a:t> by Jan Richardson</a:t>
            </a:r>
          </a:p>
          <a:p>
            <a:r>
              <a:rPr lang="en-US" altLang="en-US" b="1" u="sng" dirty="0">
                <a:latin typeface="Times New Roman" panose="02020603050405020304" pitchFamily="18" charset="0"/>
                <a:cs typeface="Times New Roman" panose="02020603050405020304" pitchFamily="18" charset="0"/>
              </a:rPr>
              <a:t>Strategies</a:t>
            </a:r>
            <a:r>
              <a:rPr lang="en-US" altLang="en-US" dirty="0">
                <a:latin typeface="Times New Roman" panose="02020603050405020304" pitchFamily="18" charset="0"/>
                <a:cs typeface="Times New Roman" panose="02020603050405020304" pitchFamily="18" charset="0"/>
              </a:rPr>
              <a:t> by </a:t>
            </a:r>
            <a:r>
              <a:rPr lang="en-US" altLang="en-US" dirty="0" err="1">
                <a:latin typeface="Times New Roman" panose="02020603050405020304" pitchFamily="18" charset="0"/>
                <a:cs typeface="Times New Roman" panose="02020603050405020304" pitchFamily="18" charset="0"/>
              </a:rPr>
              <a:t>Reutzel</a:t>
            </a:r>
            <a:r>
              <a:rPr lang="en-US" altLang="en-US" dirty="0">
                <a:latin typeface="Times New Roman" panose="02020603050405020304" pitchFamily="18" charset="0"/>
                <a:cs typeface="Times New Roman" panose="02020603050405020304" pitchFamily="18" charset="0"/>
              </a:rPr>
              <a:t> and Cooter</a:t>
            </a:r>
          </a:p>
        </p:txBody>
      </p:sp>
    </p:spTree>
    <p:extLst>
      <p:ext uri="{BB962C8B-B14F-4D97-AF65-F5344CB8AC3E}">
        <p14:creationId xmlns:p14="http://schemas.microsoft.com/office/powerpoint/2010/main" val="3767641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43</a:t>
            </a:fld>
            <a:endParaRPr lang="en-US" dirty="0"/>
          </a:p>
        </p:txBody>
      </p:sp>
    </p:spTree>
    <p:extLst>
      <p:ext uri="{BB962C8B-B14F-4D97-AF65-F5344CB8AC3E}">
        <p14:creationId xmlns:p14="http://schemas.microsoft.com/office/powerpoint/2010/main" val="3291027260"/>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1"/>
          <p:cNvSpPr>
            <a:spLocks noGrp="1"/>
          </p:cNvSpPr>
          <p:nvPr>
            <p:ph type="title"/>
          </p:nvPr>
        </p:nvSpPr>
        <p:spPr>
          <a:xfrm>
            <a:off x="1981200" y="0"/>
            <a:ext cx="8458200" cy="1066800"/>
          </a:xfrm>
        </p:spPr>
        <p:txBody>
          <a:bodyPr/>
          <a:lstStyle/>
          <a:p>
            <a:pPr algn="ctr"/>
            <a:r>
              <a:rPr lang="en-US" altLang="en-US" dirty="0" smtClean="0">
                <a:solidFill>
                  <a:schemeClr val="accent6"/>
                </a:solidFill>
              </a:rPr>
              <a:t>Diagnostic Reading Case Study </a:t>
            </a:r>
            <a:endParaRPr lang="en-US" altLang="en-US" sz="2500" dirty="0">
              <a:solidFill>
                <a:schemeClr val="accent6"/>
              </a:solidFill>
            </a:endParaRPr>
          </a:p>
        </p:txBody>
      </p:sp>
      <p:sp>
        <p:nvSpPr>
          <p:cNvPr id="3" name="Content Placeholder 2"/>
          <p:cNvSpPr>
            <a:spLocks noGrp="1"/>
          </p:cNvSpPr>
          <p:nvPr>
            <p:ph idx="1"/>
          </p:nvPr>
        </p:nvSpPr>
        <p:spPr>
          <a:xfrm>
            <a:off x="1828800" y="1295400"/>
            <a:ext cx="9393382" cy="5334000"/>
          </a:xfrm>
        </p:spPr>
        <p:txBody>
          <a:bodyPr>
            <a:normAutofit lnSpcReduction="10000"/>
          </a:bodyPr>
          <a:lstStyle/>
          <a:p>
            <a:pPr marL="0" indent="0">
              <a:buNone/>
              <a:defRPr/>
            </a:pPr>
            <a:r>
              <a:rPr lang="en-US" sz="3600" b="1" dirty="0">
                <a:solidFill>
                  <a:schemeClr val="accent4"/>
                </a:solidFill>
              </a:rPr>
              <a:t>Step 4:</a:t>
            </a:r>
            <a:r>
              <a:rPr lang="en-US" sz="3600" b="1" dirty="0"/>
              <a:t> </a:t>
            </a:r>
            <a:r>
              <a:rPr lang="en-US" sz="3600" b="1" dirty="0">
                <a:solidFill>
                  <a:schemeClr val="accent2"/>
                </a:solidFill>
              </a:rPr>
              <a:t>Progress Monitoring and Data Analysis </a:t>
            </a:r>
          </a:p>
          <a:p>
            <a:pPr marL="0" indent="0">
              <a:buNone/>
              <a:defRPr/>
            </a:pPr>
            <a:endParaRPr lang="en-US" sz="3600" dirty="0"/>
          </a:p>
          <a:p>
            <a:pPr>
              <a:defRPr/>
            </a:pPr>
            <a:r>
              <a:rPr lang="en-US" sz="2800" dirty="0"/>
              <a:t>Complete </a:t>
            </a:r>
            <a:r>
              <a:rPr lang="en-US" sz="2800" b="1" i="1" dirty="0"/>
              <a:t>Reading Intervention Tracking Sheets</a:t>
            </a:r>
            <a:r>
              <a:rPr lang="en-US" sz="2800" dirty="0"/>
              <a:t> for Weeks 1 and 2; Weeks 3 and 4; and Weeks 5 and 6</a:t>
            </a:r>
          </a:p>
          <a:p>
            <a:pPr>
              <a:defRPr/>
            </a:pPr>
            <a:r>
              <a:rPr lang="en-US" sz="2800" dirty="0"/>
              <a:t>Administer the Progressing Monitoring Tool </a:t>
            </a:r>
            <a:r>
              <a:rPr lang="en-US" sz="2800" b="1" i="1" dirty="0"/>
              <a:t>every 2 weeks</a:t>
            </a:r>
            <a:r>
              <a:rPr lang="en-US" sz="2800" dirty="0"/>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Tree>
    <p:extLst>
      <p:ext uri="{BB962C8B-B14F-4D97-AF65-F5344CB8AC3E}">
        <p14:creationId xmlns:p14="http://schemas.microsoft.com/office/powerpoint/2010/main" val="15621930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9871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smtClean="0">
                <a:solidFill>
                  <a:schemeClr val="accent2"/>
                </a:solidFill>
                <a:ea typeface="MS PGothic" panose="020B0600070205080204" pitchFamily="34" charset="-128"/>
              </a:rPr>
              <a:t>HOMEWORK</a:t>
            </a:r>
            <a:endParaRPr lang="en-US" altLang="en-US" sz="4000" dirty="0">
              <a:solidFill>
                <a:schemeClr val="accent2"/>
              </a:solidFill>
              <a:ea typeface="MS PGothic" panose="020B0600070205080204" pitchFamily="34" charset="-128"/>
            </a:endParaRPr>
          </a:p>
        </p:txBody>
      </p:sp>
      <p:sp>
        <p:nvSpPr>
          <p:cNvPr id="139268" name="Content Placeholder 2"/>
          <p:cNvSpPr txBox="1">
            <a:spLocks/>
          </p:cNvSpPr>
          <p:nvPr/>
        </p:nvSpPr>
        <p:spPr bwMode="auto">
          <a:xfrm>
            <a:off x="2451100" y="181534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200" b="1" dirty="0"/>
              <a:t>CRI Action Plan #3 due Session 11</a:t>
            </a:r>
          </a:p>
          <a:p>
            <a:pPr defTabSz="914400">
              <a:spcBef>
                <a:spcPct val="20000"/>
              </a:spcBef>
            </a:pPr>
            <a:endParaRPr lang="en-US" altLang="en-US" sz="3200" b="1" dirty="0"/>
          </a:p>
          <a:p>
            <a:pPr defTabSz="914400">
              <a:spcBef>
                <a:spcPct val="20000"/>
              </a:spcBef>
            </a:pPr>
            <a:r>
              <a:rPr lang="en-US" altLang="en-US" sz="3200" b="1" dirty="0"/>
              <a:t>DRCS Six Week Intervention Plan</a:t>
            </a:r>
          </a:p>
          <a:p>
            <a:pPr defTabSz="914400">
              <a:spcBef>
                <a:spcPct val="20000"/>
              </a:spcBef>
            </a:pPr>
            <a:endParaRPr lang="en-US" altLang="en-US" sz="3200" b="1" dirty="0"/>
          </a:p>
          <a:p>
            <a:pPr defTabSz="914400">
              <a:spcBef>
                <a:spcPct val="20000"/>
              </a:spcBef>
            </a:pPr>
            <a:r>
              <a:rPr lang="en-US" altLang="en-US" sz="3200" b="1" dirty="0"/>
              <a:t>CAP #2 Due Session 12</a:t>
            </a:r>
            <a:endParaRPr lang="en-US" altLang="en-US" sz="2800" dirty="0"/>
          </a:p>
          <a:p>
            <a:pPr defTabSz="914400">
              <a:spcBef>
                <a:spcPct val="20000"/>
              </a:spcBef>
            </a:pP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45</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1176130" y="1728028"/>
            <a:ext cx="8153400" cy="4495800"/>
          </a:xfrm>
        </p:spPr>
        <p:txBody>
          <a:bodyPr>
            <a:normAutofit/>
          </a:bodyPr>
          <a:lstStyle/>
          <a:p>
            <a:pPr marL="0" indent="0">
              <a:buNone/>
            </a:pPr>
            <a:r>
              <a:rPr lang="en-US" altLang="en-US" sz="3200" b="1" dirty="0">
                <a:solidFill>
                  <a:schemeClr val="accent4"/>
                </a:solidFill>
              </a:rPr>
              <a:t>Question:</a:t>
            </a:r>
            <a:r>
              <a:rPr lang="en-US" altLang="en-US" sz="3200" b="1" dirty="0">
                <a:solidFill>
                  <a:srgbClr val="800000"/>
                </a:solidFill>
              </a:rPr>
              <a:t>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chemeClr val="accent4"/>
                </a:solidFill>
              </a:rPr>
              <a:t>Answer:</a:t>
            </a:r>
            <a:r>
              <a:rPr lang="en-US" altLang="en-US" sz="3200" b="1" dirty="0">
                <a:solidFill>
                  <a:srgbClr val="800000"/>
                </a:solidFill>
              </a:rPr>
              <a:t> An effective classroom teacher who has the ability to teach reading to a group of children that have a variety of abilities and needs (e.g., Snow, Griffin, &amp; Burns, 2005; Strickland, Snow, Griffin, Burns, &amp; McNamara, 2002).</a:t>
            </a:r>
          </a:p>
        </p:txBody>
      </p:sp>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9530" y="2405747"/>
            <a:ext cx="2405802" cy="2053953"/>
          </a:xfrm>
          <a:prstGeom prst="rect">
            <a:avLst/>
          </a:prstGeom>
        </p:spPr>
      </p:pic>
      <p:sp>
        <p:nvSpPr>
          <p:cNvPr id="5" name="Rectangle 4"/>
          <p:cNvSpPr/>
          <p:nvPr/>
        </p:nvSpPr>
        <p:spPr>
          <a:xfrm>
            <a:off x="2500767" y="539095"/>
            <a:ext cx="6052554"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Teacher Knowledge</a:t>
            </a:r>
          </a:p>
        </p:txBody>
      </p:sp>
    </p:spTree>
    <p:extLst>
      <p:ext uri="{BB962C8B-B14F-4D97-AF65-F5344CB8AC3E}">
        <p14:creationId xmlns:p14="http://schemas.microsoft.com/office/powerpoint/2010/main" val="2541981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p:cTn id="7" dur="1000" fill="hold"/>
                                        <p:tgtEl>
                                          <p:spTgt spid="1648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48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6486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64867">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 calcmode="lin" valueType="num">
                                      <p:cBhvr>
                                        <p:cTn id="15" dur="1000" fill="hold"/>
                                        <p:tgtEl>
                                          <p:spTgt spid="16486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16486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16486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16486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1996</TotalTime>
  <Words>2628</Words>
  <Application>Microsoft Office PowerPoint</Application>
  <PresentationFormat>Widescreen</PresentationFormat>
  <Paragraphs>429</Paragraphs>
  <Slides>45</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45</vt:i4>
      </vt:variant>
    </vt:vector>
  </HeadingPairs>
  <TitlesOfParts>
    <vt:vector size="62" baseType="lpstr">
      <vt:lpstr>ＭＳ Ｐゴシック</vt:lpstr>
      <vt:lpstr>ＭＳ Ｐゴシック</vt:lpstr>
      <vt:lpstr>SimSun</vt:lpstr>
      <vt:lpstr>Arial</vt:lpstr>
      <vt:lpstr>Baskerville Old Face</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Let’s take a   look    at CAP #2</vt:lpstr>
      <vt:lpstr>PowerPoint Presentation</vt:lpstr>
      <vt:lpstr>Shanahan on Literacy: Why we Need to Teach Reading and Writing  http://www.shanahanonliteracy.com/2015/08/why-we-need-to-teach-reading-and-writing.html </vt:lpstr>
      <vt:lpstr>Writing to Read </vt:lpstr>
      <vt:lpstr>Writing to Read: Evidence for How Writing can Improve Reading (Carnegie Report) </vt:lpstr>
      <vt:lpstr>CCSS and Writing</vt:lpstr>
      <vt:lpstr>CCSS Text Types for Writing</vt:lpstr>
      <vt:lpstr>PowerPoint Presentation</vt:lpstr>
      <vt:lpstr>PowerPoint Presentation</vt:lpstr>
      <vt:lpstr>PowerPoint Presentation</vt:lpstr>
      <vt:lpstr>PowerPoint Presentation</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Let’s Practice</vt:lpstr>
      <vt:lpstr>Let’s Practice</vt:lpstr>
      <vt:lpstr>Intervention Defined</vt:lpstr>
      <vt:lpstr>Interventions Can Be…</vt:lpstr>
      <vt:lpstr>Effective Interventions are always…</vt:lpstr>
      <vt:lpstr>What Intervention Is And What It Isn’t</vt:lpstr>
      <vt:lpstr>Purpose of Progress Monitoring</vt:lpstr>
      <vt:lpstr>Progress Monitoring: Do’s and Don’ts</vt:lpstr>
      <vt:lpstr>Progress Monitoring Menu</vt:lpstr>
      <vt:lpstr>When Effectiveness of An Academic Intervention Can Be Determined</vt:lpstr>
      <vt:lpstr>Diagnostic Reading Case Study </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82</cp:revision>
  <dcterms:created xsi:type="dcterms:W3CDTF">2016-10-22T21:04:54Z</dcterms:created>
  <dcterms:modified xsi:type="dcterms:W3CDTF">2017-03-14T00:25:32Z</dcterms:modified>
</cp:coreProperties>
</file>